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0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78" r:id="rId26"/>
    <p:sldId id="279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51"/>
  </p:normalViewPr>
  <p:slideViewPr>
    <p:cSldViewPr snapToGrid="0" snapToObjects="1">
      <p:cViewPr varScale="1">
        <p:scale>
          <a:sx n="77" d="100"/>
          <a:sy n="77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Basically any dusty circumstellar environment. Obvious ones are protoplanetary disks and mass-loss shells, but could be other uses (eg AGN)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Need to briefly explain this to understand next slide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42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7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2800"/>
              </a:spcBef>
              <a:defRPr sz="6000">
                <a:solidFill>
                  <a:srgbClr val="34A5D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2400">
                <a:solidFill>
                  <a:srgbClr val="83878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/>
          <p:nvPr/>
        </p:nvSpPr>
        <p:spPr>
          <a:xfrm>
            <a:off x="571500" y="14351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571500" y="101095"/>
            <a:ext cx="11861800" cy="1092705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42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905000"/>
            <a:ext cx="11861800" cy="6917978"/>
          </a:xfrm>
          <a:prstGeom prst="rect">
            <a:avLst/>
          </a:prstGeom>
        </p:spPr>
        <p:txBody>
          <a:bodyPr/>
          <a:lstStyle>
            <a:lvl1pPr marL="457199" indent="-457199">
              <a:spcBef>
                <a:spcPts val="1200"/>
              </a:spcBef>
              <a:buFont typeface="Helvetica Neue"/>
              <a:buChar char="•"/>
              <a:defRPr sz="300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indent="-457200">
              <a:spcBef>
                <a:spcPts val="1200"/>
              </a:spcBef>
              <a:buFont typeface="Helvetica Neue"/>
              <a:buChar char="•"/>
              <a:defRPr sz="260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indent="-457200">
              <a:spcBef>
                <a:spcPts val="1200"/>
              </a:spcBef>
              <a:buFont typeface="Helvetica Neue"/>
              <a:buChar char="•"/>
              <a:defRPr sz="220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indent="-457200">
              <a:spcBef>
                <a:spcPts val="1200"/>
              </a:spcBef>
              <a:buFont typeface="Helvetica Neue"/>
              <a:buChar char="•"/>
              <a:defRPr sz="220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indent="-457200">
              <a:spcBef>
                <a:spcPts val="1200"/>
              </a:spcBef>
              <a:buFont typeface="Helvetica Neue"/>
              <a:buChar char="•"/>
              <a:defRPr sz="220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457200"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8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33500" indent="-419100" defTabSz="457200">
              <a:spcBef>
                <a:spcPts val="700"/>
              </a:spcBef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defTabSz="4572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7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68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2800"/>
              </a:spcBef>
              <a:defRPr sz="6000">
                <a:solidFill>
                  <a:srgbClr val="34A5D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2400">
                <a:solidFill>
                  <a:srgbClr val="83878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42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indent="-457200">
              <a:spcBef>
                <a:spcPts val="4200"/>
              </a:spcBef>
              <a:buFont typeface="Helvetica Neue"/>
              <a:buChar char="•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w.leidenuniv.nl/~woitke/AGB_popular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media" Target="../media/media2.mov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Background - The VAMPIRES Instru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Background - The VAMPIRES Instrument</a:t>
            </a:r>
          </a:p>
        </p:txBody>
      </p:sp>
      <p:sp>
        <p:nvSpPr>
          <p:cNvPr id="192" name="Polarimetric aperture masking and imaging in the visible…"/>
          <p:cNvSpPr txBox="1"/>
          <p:nvPr/>
        </p:nvSpPr>
        <p:spPr>
          <a:xfrm>
            <a:off x="177800" y="1885950"/>
            <a:ext cx="12083158" cy="224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7200" indent="-4572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2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Polarimetric aperture masking and imaging in the visible</a:t>
            </a:r>
          </a:p>
          <a:p>
            <a:pPr marL="901700" lvl="1" indent="-4572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2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Aperture masking</a:t>
            </a:r>
            <a:b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</a:br>
            <a:r>
              <a:t>- Diffraction limited imaging through the atmosphere… </a:t>
            </a:r>
            <a:br/>
            <a:r>
              <a:t>…resolution of 10s mas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610" y="5657286"/>
            <a:ext cx="5022305" cy="376896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Differential polarimetry   - imaging scattered starlight…"/>
          <p:cNvSpPr txBox="1"/>
          <p:nvPr/>
        </p:nvSpPr>
        <p:spPr>
          <a:xfrm>
            <a:off x="190500" y="3917950"/>
            <a:ext cx="5022305" cy="5849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01700" lvl="1" indent="-4572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2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Differential polarimetry  </a:t>
            </a:r>
            <a:b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</a:br>
            <a:r>
              <a:t>- imaging scattered starlight</a:t>
            </a:r>
          </a:p>
          <a:p>
            <a:pPr marL="1346200" lvl="2" indent="-4572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2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Precision differential calibration beats the contrast problem (triple-differential)</a:t>
            </a:r>
          </a:p>
          <a:p>
            <a:pPr marL="1346200" lvl="2" indent="-457200">
              <a:spcBef>
                <a:spcPts val="2800"/>
              </a:spcBef>
              <a:buClr>
                <a:srgbClr val="34A5DA"/>
              </a:buClr>
              <a:buSzPct val="104999"/>
              <a:buFont typeface="Avenir Next"/>
              <a:buChar char="▸"/>
              <a:defRPr sz="22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Measurement of dust grain type, size</a:t>
            </a:r>
          </a:p>
          <a:p>
            <a:pPr marL="457200" indent="-457200">
              <a:spcBef>
                <a:spcPts val="3000"/>
              </a:spcBef>
              <a:buClr>
                <a:srgbClr val="34A5DA"/>
              </a:buClr>
              <a:buSzPct val="104999"/>
              <a:buFont typeface="Avenir Next"/>
              <a:buChar char="▸"/>
              <a:defRPr sz="22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‘Hitch-hiker instrument’ - operates on visible channel of SCExAO on Subaru telescope, simultaneous with IR observations (e.g. CHARIS)</a:t>
            </a:r>
          </a:p>
        </p:txBody>
      </p:sp>
      <p:pic>
        <p:nvPicPr>
          <p:cNvPr id="19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5259" y="1317705"/>
            <a:ext cx="5093188" cy="3768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animBg="1" advAuto="0"/>
      <p:bldP spid="194" grpId="2" build="p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Differential calibration - triple layer switch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Differential calibration - triple layer switching!</a:t>
            </a:r>
          </a:p>
        </p:txBody>
      </p:sp>
      <p:pic>
        <p:nvPicPr>
          <p:cNvPr id="278" name="calib_diag_improved.pdf" descr="calib_diag_improv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673" y="2326679"/>
            <a:ext cx="8705405" cy="695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Address non-common-path &amp; non-simultaneous error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000"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Address non-common-path &amp; non-simultaneous errors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2" name="Differential calibration - triple layer switch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Differential calibration - triple layer switching!</a:t>
            </a:r>
          </a:p>
        </p:txBody>
      </p:sp>
      <p:pic>
        <p:nvPicPr>
          <p:cNvPr id="283" name="calib_diag_improved.pdf" descr="calib_diag_improv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673" y="2326679"/>
            <a:ext cx="8705405" cy="695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Address non-common-path &amp; non-simultaneous error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000"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Address non-common-path &amp; non-simultaneous errors</a:t>
            </a:r>
          </a:p>
        </p:txBody>
      </p:sp>
      <p:sp>
        <p:nvSpPr>
          <p:cNvPr id="285" name="Polarising beamsplitter!"/>
          <p:cNvSpPr txBox="1"/>
          <p:nvPr/>
        </p:nvSpPr>
        <p:spPr>
          <a:xfrm rot="21000000">
            <a:off x="540977" y="4592001"/>
            <a:ext cx="9744505" cy="1104901"/>
          </a:xfrm>
          <a:prstGeom prst="rect">
            <a:avLst/>
          </a:prstGeom>
          <a:ln w="12700">
            <a:miter lim="400000"/>
          </a:ln>
          <a:effectLst>
            <a:outerShdw blurRad="63500" dist="43006" dir="5400000" rotWithShape="0">
              <a:srgbClr val="FFFFFF">
                <a:alpha val="6198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6400" i="0" cap="all" spc="256">
                <a:solidFill>
                  <a:srgbClr val="FF2C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Polarising beamsplitter!</a:t>
            </a:r>
          </a:p>
        </p:txBody>
      </p:sp>
      <p:sp>
        <p:nvSpPr>
          <p:cNvPr id="286" name="Half-wave Plate!"/>
          <p:cNvSpPr txBox="1"/>
          <p:nvPr/>
        </p:nvSpPr>
        <p:spPr>
          <a:xfrm rot="1200000">
            <a:off x="6180064" y="6647138"/>
            <a:ext cx="6362986" cy="1104901"/>
          </a:xfrm>
          <a:prstGeom prst="rect">
            <a:avLst/>
          </a:prstGeom>
          <a:ln w="12700">
            <a:miter lim="400000"/>
          </a:ln>
          <a:effectLst>
            <a:outerShdw blurRad="63500" dist="43006" dir="5400000" rotWithShape="0">
              <a:srgbClr val="FFFFFF">
                <a:alpha val="6198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6400" i="0" cap="all" spc="256">
                <a:solidFill>
                  <a:srgbClr val="FF2C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Half-wave Plate!</a:t>
            </a:r>
          </a:p>
        </p:txBody>
      </p:sp>
      <p:sp>
        <p:nvSpPr>
          <p:cNvPr id="287" name="Liquid crystal variable retarder"/>
          <p:cNvSpPr txBox="1"/>
          <p:nvPr/>
        </p:nvSpPr>
        <p:spPr>
          <a:xfrm rot="21540000">
            <a:off x="179101" y="2901449"/>
            <a:ext cx="12646598" cy="1104901"/>
          </a:xfrm>
          <a:prstGeom prst="rect">
            <a:avLst/>
          </a:prstGeom>
          <a:ln w="12700">
            <a:miter lim="400000"/>
          </a:ln>
          <a:effectLst>
            <a:outerShdw blurRad="63500" dist="43006" dir="5400000" rotWithShape="0">
              <a:srgbClr val="FFFFFF">
                <a:alpha val="6198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6400" i="0" cap="all" spc="256">
                <a:solidFill>
                  <a:srgbClr val="FF2C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Liquid crystal variable retarder</a:t>
            </a:r>
          </a:p>
        </p:txBody>
      </p:sp>
      <p:sp>
        <p:nvSpPr>
          <p:cNvPr id="288" name="1 2 quarter wave plates"/>
          <p:cNvSpPr txBox="1"/>
          <p:nvPr/>
        </p:nvSpPr>
        <p:spPr>
          <a:xfrm rot="21060000">
            <a:off x="407972" y="7819692"/>
            <a:ext cx="9092074" cy="1104901"/>
          </a:xfrm>
          <a:prstGeom prst="rect">
            <a:avLst/>
          </a:prstGeom>
          <a:ln w="12700">
            <a:miter lim="400000"/>
          </a:ln>
          <a:effectLst>
            <a:outerShdw blurRad="63500" dist="43006" dir="5400000" rotWithShape="0">
              <a:srgbClr val="FFFFFF">
                <a:alpha val="6198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2400"/>
              </a:spcBef>
              <a:defRPr sz="6400" i="0" cap="all" spc="256">
                <a:solidFill>
                  <a:srgbClr val="FF2C00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rPr strike="sngStrike"/>
              <a:t>1 </a:t>
            </a:r>
            <a:r>
              <a:t>2 quarter wave plates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6" grpId="2" animBg="1" advAuto="0"/>
      <p:bldP spid="287" grpId="3" animBg="1" advAuto="0"/>
      <p:bldP spid="288" grpId="4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Differential calibration - triple layer switch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Differential calibration - triple layer switching!</a:t>
            </a:r>
          </a:p>
        </p:txBody>
      </p:sp>
      <p:sp>
        <p:nvSpPr>
          <p:cNvPr id="292" name="Address non-common-path &amp; non-simultaneous errors"/>
          <p:cNvSpPr txBox="1">
            <a:spLocks noGrp="1"/>
          </p:cNvSpPr>
          <p:nvPr>
            <p:ph type="body" sz="quarter" idx="1"/>
          </p:nvPr>
        </p:nvSpPr>
        <p:spPr>
          <a:xfrm>
            <a:off x="571500" y="1803400"/>
            <a:ext cx="11861800" cy="7239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000"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Address non-common-path &amp; non-simultaneous errors</a:t>
            </a:r>
          </a:p>
        </p:txBody>
      </p:sp>
      <p:pic>
        <p:nvPicPr>
          <p:cNvPr id="293" name="vampSchematicJun2018_01.pdf" descr="vampSchematicJun2018_0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237" y="3243920"/>
            <a:ext cx="12242326" cy="4881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Differential calibration - triple layer switch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Differential calibration - triple layer switching!</a:t>
            </a:r>
          </a:p>
        </p:txBody>
      </p:sp>
      <p:sp>
        <p:nvSpPr>
          <p:cNvPr id="292" name="Address non-common-path &amp; non-simultaneous errors"/>
          <p:cNvSpPr txBox="1">
            <a:spLocks noGrp="1"/>
          </p:cNvSpPr>
          <p:nvPr>
            <p:ph type="body" sz="quarter" idx="1"/>
          </p:nvPr>
        </p:nvSpPr>
        <p:spPr>
          <a:xfrm>
            <a:off x="571500" y="1803400"/>
            <a:ext cx="11861800" cy="7239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000" b="1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Address non-common-path &amp; non-simultaneous errors</a:t>
            </a:r>
          </a:p>
        </p:txBody>
      </p:sp>
      <p:pic>
        <p:nvPicPr>
          <p:cNvPr id="293" name="vampSchematicJun2018_01.pdf" descr="vampSchematicJun2018_0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237" y="3243920"/>
            <a:ext cx="12242326" cy="4881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9414" y="6352208"/>
            <a:ext cx="1221879" cy="1599792"/>
          </a:xfrm>
          <a:prstGeom prst="rect">
            <a:avLst/>
          </a:prstGeom>
        </p:spPr>
      </p:pic>
      <p:pic>
        <p:nvPicPr>
          <p:cNvPr id="296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1442" y="3420283"/>
            <a:ext cx="1221879" cy="1599792"/>
          </a:xfrm>
          <a:prstGeom prst="rect">
            <a:avLst/>
          </a:prstGeom>
        </p:spPr>
      </p:pic>
      <p:pic>
        <p:nvPicPr>
          <p:cNvPr id="298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4885" y="3420283"/>
            <a:ext cx="1221879" cy="1599792"/>
          </a:xfrm>
          <a:prstGeom prst="rect">
            <a:avLst/>
          </a:prstGeom>
        </p:spPr>
      </p:pic>
      <p:pic>
        <p:nvPicPr>
          <p:cNvPr id="300" name="Oval" descr="Oval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6033" y="6453603"/>
            <a:ext cx="1474172" cy="13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960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4" name="Necessary Technical not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Necessary Technical note…</a:t>
            </a:r>
          </a:p>
        </p:txBody>
      </p:sp>
      <p:sp>
        <p:nvSpPr>
          <p:cNvPr id="305" name="Effective way of plotting calibrated VAMPIRES data is with a polarised visibility ratio plot:"/>
          <p:cNvSpPr txBox="1">
            <a:spLocks noGrp="1"/>
          </p:cNvSpPr>
          <p:nvPr>
            <p:ph type="body" sz="quarter" idx="1"/>
          </p:nvPr>
        </p:nvSpPr>
        <p:spPr>
          <a:xfrm>
            <a:off x="571500" y="1678440"/>
            <a:ext cx="11861800" cy="537229"/>
          </a:xfrm>
          <a:prstGeom prst="rect">
            <a:avLst/>
          </a:prstGeom>
        </p:spPr>
        <p:txBody>
          <a:bodyPr/>
          <a:lstStyle>
            <a:lvl1pPr marL="0" indent="0" defTabSz="408940">
              <a:spcBef>
                <a:spcPts val="1200"/>
              </a:spcBef>
              <a:buSzTx/>
              <a:buFontTx/>
              <a:buNone/>
              <a:defRPr sz="2240"/>
            </a:lvl1pPr>
          </a:lstStyle>
          <a:p>
            <a:r>
              <a:t>Effective way of plotting calibrated VAMPIRES data is with a polarised visibility ratio plot: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5053211" y="2072094"/>
            <a:ext cx="6777477" cy="4432890"/>
            <a:chOff x="0" y="0"/>
            <a:chExt cx="6777476" cy="4432889"/>
          </a:xfrm>
        </p:grpSpPr>
        <p:grpSp>
          <p:nvGrpSpPr>
            <p:cNvPr id="308" name="Group"/>
            <p:cNvGrpSpPr/>
            <p:nvPr/>
          </p:nvGrpSpPr>
          <p:grpSpPr>
            <a:xfrm>
              <a:off x="0" y="-1"/>
              <a:ext cx="6777477" cy="4432891"/>
              <a:chOff x="0" y="0"/>
              <a:chExt cx="6777476" cy="4432889"/>
            </a:xfrm>
          </p:grpSpPr>
          <p:pic>
            <p:nvPicPr>
              <p:cNvPr id="306" name="simdata.pdf" descr="simdata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7675" t="34774"/>
              <a:stretch>
                <a:fillRect/>
              </a:stretch>
            </p:blipFill>
            <p:spPr>
              <a:xfrm>
                <a:off x="0" y="0"/>
                <a:ext cx="6777477" cy="4432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7" name="Rectangle"/>
              <p:cNvSpPr/>
              <p:nvPr/>
            </p:nvSpPr>
            <p:spPr>
              <a:xfrm>
                <a:off x="43128" y="35823"/>
                <a:ext cx="257523" cy="3414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400" i="0" spc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09" name="Synthetic example data"/>
            <p:cNvSpPr txBox="1"/>
            <p:nvPr/>
          </p:nvSpPr>
          <p:spPr>
            <a:xfrm>
              <a:off x="4052231" y="1136944"/>
              <a:ext cx="251551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1800" spc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Synthetic example data</a:t>
              </a:r>
            </a:p>
          </p:txBody>
        </p:sp>
      </p:grpSp>
      <p:sp>
        <p:nvSpPr>
          <p:cNvPr id="311" name="Arrow"/>
          <p:cNvSpPr/>
          <p:nvPr/>
        </p:nvSpPr>
        <p:spPr>
          <a:xfrm rot="20870409">
            <a:off x="3764464" y="2951350"/>
            <a:ext cx="1250763" cy="390986"/>
          </a:xfrm>
          <a:prstGeom prst="rightArrow">
            <a:avLst>
              <a:gd name="adj1" fmla="val 32000"/>
              <a:gd name="adj2" fmla="val 144280"/>
            </a:avLst>
          </a:prstGeom>
          <a:gradFill>
            <a:gsLst>
              <a:gs pos="0">
                <a:srgbClr val="EC5D57"/>
              </a:gs>
              <a:gs pos="100000">
                <a:srgbClr val="86100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2" name="Y Axis:…"/>
          <p:cNvSpPr/>
          <p:nvPr/>
        </p:nvSpPr>
        <p:spPr>
          <a:xfrm>
            <a:off x="557262" y="2465359"/>
            <a:ext cx="3231704" cy="1862850"/>
          </a:xfrm>
          <a:prstGeom prst="roundRect">
            <a:avLst>
              <a:gd name="adj" fmla="val 10392"/>
            </a:avLst>
          </a:prstGeom>
          <a:solidFill>
            <a:srgbClr val="FFFFFF">
              <a:alpha val="83249"/>
            </a:srgbClr>
          </a:solidFill>
          <a:ln w="38100">
            <a:solidFill>
              <a:srgbClr val="FF270B">
                <a:alpha val="8324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000" i="0" spc="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Y Axis:</a:t>
            </a:r>
          </a:p>
          <a:p>
            <a:pPr algn="ctr">
              <a:spcBef>
                <a:spcPts val="0"/>
              </a:spcBef>
              <a:defRPr sz="2000" i="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Ratio of horizontally-polarised to vertically-polarised interferometric visibilities (Fourier power)</a:t>
            </a:r>
          </a:p>
        </p:txBody>
      </p:sp>
      <p:sp>
        <p:nvSpPr>
          <p:cNvPr id="313" name="Arrow"/>
          <p:cNvSpPr/>
          <p:nvPr/>
        </p:nvSpPr>
        <p:spPr>
          <a:xfrm rot="19927137">
            <a:off x="4983664" y="5914308"/>
            <a:ext cx="1250763" cy="390987"/>
          </a:xfrm>
          <a:prstGeom prst="rightArrow">
            <a:avLst>
              <a:gd name="adj1" fmla="val 32000"/>
              <a:gd name="adj2" fmla="val 144280"/>
            </a:avLst>
          </a:prstGeom>
          <a:gradFill>
            <a:gsLst>
              <a:gs pos="0">
                <a:srgbClr val="EC5D57"/>
              </a:gs>
              <a:gs pos="100000">
                <a:srgbClr val="861001"/>
              </a:gs>
            </a:gsLst>
            <a:lin ang="217174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4" name="X Axis:…"/>
          <p:cNvSpPr/>
          <p:nvPr/>
        </p:nvSpPr>
        <p:spPr>
          <a:xfrm>
            <a:off x="1954262" y="5862697"/>
            <a:ext cx="2977456" cy="1517370"/>
          </a:xfrm>
          <a:prstGeom prst="roundRect">
            <a:avLst>
              <a:gd name="adj" fmla="val 12758"/>
            </a:avLst>
          </a:prstGeom>
          <a:solidFill>
            <a:srgbClr val="FFFFFF">
              <a:alpha val="83249"/>
            </a:srgbClr>
          </a:solidFill>
          <a:ln w="38100">
            <a:solidFill>
              <a:srgbClr val="FF270B">
                <a:alpha val="8324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000" i="0" spc="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X Axis:</a:t>
            </a:r>
          </a:p>
          <a:p>
            <a:pPr algn="ctr">
              <a:spcBef>
                <a:spcPts val="0"/>
              </a:spcBef>
              <a:defRPr sz="2000" i="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Azimuthal angle (on-sky) of the baseline (spatial frequency coordinate)</a:t>
            </a:r>
          </a:p>
        </p:txBody>
      </p:sp>
      <p:sp>
        <p:nvSpPr>
          <p:cNvPr id="315" name="Color scale:…"/>
          <p:cNvSpPr/>
          <p:nvPr/>
        </p:nvSpPr>
        <p:spPr>
          <a:xfrm>
            <a:off x="6627862" y="7043797"/>
            <a:ext cx="4635897" cy="1054606"/>
          </a:xfrm>
          <a:prstGeom prst="roundRect">
            <a:avLst>
              <a:gd name="adj" fmla="val 18357"/>
            </a:avLst>
          </a:prstGeom>
          <a:solidFill>
            <a:srgbClr val="FFFFFF">
              <a:alpha val="83249"/>
            </a:srgbClr>
          </a:solidFill>
          <a:ln w="38100">
            <a:solidFill>
              <a:srgbClr val="FF270B">
                <a:alpha val="8324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000" i="0" spc="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Color scale:</a:t>
            </a:r>
          </a:p>
          <a:p>
            <a:pPr algn="ctr">
              <a:spcBef>
                <a:spcPts val="0"/>
              </a:spcBef>
              <a:defRPr sz="2000" i="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Baseline length (on-sky) (abs value value of spatial frequency coordinate)</a:t>
            </a:r>
          </a:p>
        </p:txBody>
      </p:sp>
      <p:sp>
        <p:nvSpPr>
          <p:cNvPr id="316" name="Arrow"/>
          <p:cNvSpPr/>
          <p:nvPr/>
        </p:nvSpPr>
        <p:spPr>
          <a:xfrm rot="16200000">
            <a:off x="8677196" y="6557562"/>
            <a:ext cx="537229" cy="390987"/>
          </a:xfrm>
          <a:prstGeom prst="rightArrow">
            <a:avLst>
              <a:gd name="adj1" fmla="val 22332"/>
              <a:gd name="adj2" fmla="val 74114"/>
            </a:avLst>
          </a:prstGeom>
          <a:gradFill>
            <a:gsLst>
              <a:gs pos="0">
                <a:srgbClr val="EC5D57"/>
              </a:gs>
              <a:gs pos="100000">
                <a:srgbClr val="861001"/>
              </a:gs>
            </a:gsLst>
            <a:lin ang="217174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7" name="2 plots: Correspond to Stokes Q and U coordinates"/>
          <p:cNvSpPr/>
          <p:nvPr/>
        </p:nvSpPr>
        <p:spPr>
          <a:xfrm>
            <a:off x="1077962" y="4421278"/>
            <a:ext cx="3231704" cy="1221350"/>
          </a:xfrm>
          <a:prstGeom prst="roundRect">
            <a:avLst>
              <a:gd name="adj" fmla="val 15850"/>
            </a:avLst>
          </a:prstGeom>
          <a:solidFill>
            <a:srgbClr val="FFFFFF">
              <a:alpha val="8324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000" i="0" spc="0">
                <a:solidFill>
                  <a:srgbClr val="164F86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2 plots:</a:t>
            </a:r>
            <a:br/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Correspond to Stokes Q and U coordinates </a:t>
            </a:r>
          </a:p>
        </p:txBody>
      </p:sp>
      <p:sp>
        <p:nvSpPr>
          <p:cNvPr id="318" name="Should = 1 for all unpolarised targets……"/>
          <p:cNvSpPr/>
          <p:nvPr/>
        </p:nvSpPr>
        <p:spPr>
          <a:xfrm>
            <a:off x="2199877" y="8242300"/>
            <a:ext cx="8605045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800" spc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Should = 1 for all unpolarised targets…</a:t>
            </a:r>
          </a:p>
          <a:p>
            <a:pPr algn="ctr">
              <a:spcBef>
                <a:spcPts val="0"/>
              </a:spcBef>
              <a:defRPr sz="3800" spc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Demonstrates calibration precision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3" name="NRM mode CALIBR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NRM mode CALIBRATION PERFORMANCE</a:t>
            </a:r>
          </a:p>
        </p:txBody>
      </p:sp>
      <p:sp>
        <p:nvSpPr>
          <p:cNvPr id="324" name="Demonstrated polarised-differential NRM visibility calibration to 1 part in 10^3 per baseline.…"/>
          <p:cNvSpPr txBox="1">
            <a:spLocks noGrp="1"/>
          </p:cNvSpPr>
          <p:nvPr>
            <p:ph type="body" sz="quarter" idx="1"/>
          </p:nvPr>
        </p:nvSpPr>
        <p:spPr>
          <a:xfrm>
            <a:off x="571500" y="1803400"/>
            <a:ext cx="11861800" cy="1993339"/>
          </a:xfrm>
          <a:prstGeom prst="rect">
            <a:avLst/>
          </a:prstGeom>
        </p:spPr>
        <p:txBody>
          <a:bodyPr/>
          <a:lstStyle/>
          <a:p>
            <a:pPr marL="455802" indent="-455802" defTabSz="566674">
              <a:spcBef>
                <a:spcPts val="1700"/>
              </a:spcBef>
              <a:defRPr sz="3104"/>
            </a:pPr>
            <a:r>
              <a:t>Demonstrated polarised-differential NRM visibility calibration to 1 part in 10^3 </a:t>
            </a:r>
            <a:r>
              <a:rPr i="1"/>
              <a:t>per baseline</a:t>
            </a:r>
            <a:r>
              <a:t>.</a:t>
            </a:r>
          </a:p>
          <a:p>
            <a:pPr marL="911605" lvl="1" indent="-455802" defTabSz="566674">
              <a:spcBef>
                <a:spcPts val="1700"/>
              </a:spcBef>
              <a:defRPr sz="2328"/>
            </a:pPr>
            <a:r>
              <a:t>Roughly speaking, achievable contrast at 0.5𝜆/D (10 mas) goes as √</a:t>
            </a:r>
            <a:r>
              <a:rPr baseline="-5999"/>
              <a:t>nBaselines</a:t>
            </a:r>
            <a:r>
              <a:t> - DOF</a:t>
            </a:r>
          </a:p>
        </p:txBody>
      </p:sp>
      <p:pic>
        <p:nvPicPr>
          <p:cNvPr id="325" name="vhvv_vega18h775_single_woll.pdf" descr="vhvv_vega18h775_single_woll.pdf"/>
          <p:cNvPicPr>
            <a:picLocks noChangeAspect="1"/>
          </p:cNvPicPr>
          <p:nvPr/>
        </p:nvPicPr>
        <p:blipFill>
          <a:blip r:embed="rId2">
            <a:extLst/>
          </a:blip>
          <a:srcRect b="50582"/>
          <a:stretch>
            <a:fillRect/>
          </a:stretch>
        </p:blipFill>
        <p:spPr>
          <a:xfrm>
            <a:off x="495300" y="4383020"/>
            <a:ext cx="6447354" cy="4117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vamp1e3cal.pdf" descr="vamp1e3cal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9585" y="4223334"/>
            <a:ext cx="5836751" cy="443734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onventional 2-beam polarimetry"/>
          <p:cNvSpPr txBox="1"/>
          <p:nvPr/>
        </p:nvSpPr>
        <p:spPr>
          <a:xfrm>
            <a:off x="1014692" y="8915399"/>
            <a:ext cx="49289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Conventional 2-beam polarimetry</a:t>
            </a:r>
          </a:p>
        </p:txBody>
      </p:sp>
      <p:sp>
        <p:nvSpPr>
          <p:cNvPr id="328" name="Triple-differential calibration"/>
          <p:cNvSpPr txBox="1"/>
          <p:nvPr/>
        </p:nvSpPr>
        <p:spPr>
          <a:xfrm>
            <a:off x="7638739" y="8915399"/>
            <a:ext cx="42816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Triple-differential calibration</a:t>
            </a:r>
          </a:p>
        </p:txBody>
      </p:sp>
      <p:sp>
        <p:nvSpPr>
          <p:cNvPr id="329" name="Arrow"/>
          <p:cNvSpPr/>
          <p:nvPr/>
        </p:nvSpPr>
        <p:spPr>
          <a:xfrm>
            <a:off x="5646911" y="5978884"/>
            <a:ext cx="1710978" cy="926247"/>
          </a:xfrm>
          <a:prstGeom prst="rightArrow">
            <a:avLst>
              <a:gd name="adj1" fmla="val 32000"/>
              <a:gd name="adj2" fmla="val 87752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2" name="NRM-MODE example Science-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NRM-MODE example Science-RESULT</a:t>
            </a:r>
          </a:p>
        </p:txBody>
      </p:sp>
      <p:sp>
        <p:nvSpPr>
          <p:cNvPr id="333" name="Investigation of supergiant mass-loss via direct imaging of Circumstellar dust around Red Supergiant μ Cephei"/>
          <p:cNvSpPr txBox="1">
            <a:spLocks noGrp="1"/>
          </p:cNvSpPr>
          <p:nvPr>
            <p:ph type="body" sz="quarter" idx="1"/>
          </p:nvPr>
        </p:nvSpPr>
        <p:spPr>
          <a:xfrm>
            <a:off x="535545" y="1873187"/>
            <a:ext cx="6540759" cy="997842"/>
          </a:xfrm>
          <a:prstGeom prst="rect">
            <a:avLst/>
          </a:prstGeom>
        </p:spPr>
        <p:txBody>
          <a:bodyPr lIns="65023" tIns="65023" rIns="65023" bIns="65023"/>
          <a:lstStyle/>
          <a:p>
            <a:pPr marL="0" indent="0" algn="ctr" defTabSz="237743">
              <a:spcBef>
                <a:spcPts val="200"/>
              </a:spcBef>
              <a:buSzTx/>
              <a:buFont typeface="Arial"/>
              <a:buNone/>
              <a:defRPr sz="1871" b="1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Investigation of supergiant mass-loss via direct imaging of Circumstellar dust around Red Supergiant μ Cephei</a:t>
            </a:r>
          </a:p>
        </p:txBody>
      </p:sp>
      <p:pic>
        <p:nvPicPr>
          <p:cNvPr id="33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251558" y="4456415"/>
            <a:ext cx="3108733" cy="6206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9858" y="1753406"/>
            <a:ext cx="5042239" cy="764100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Observed with annulus mask at 775 nm…"/>
          <p:cNvSpPr txBox="1"/>
          <p:nvPr/>
        </p:nvSpPr>
        <p:spPr>
          <a:xfrm>
            <a:off x="535544" y="2901374"/>
            <a:ext cx="6540760" cy="2416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381000" indent="-381000" defTabSz="457200">
              <a:spcBef>
                <a:spcPts val="1200"/>
              </a:spcBef>
              <a:buSzPct val="100000"/>
              <a:buFont typeface="Arial"/>
              <a:buChar char="•"/>
              <a:defRPr sz="2200" i="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Observed with annulus mask at 775 nm</a:t>
            </a:r>
          </a:p>
          <a:p>
            <a:pPr marL="381000" indent="-381000" defTabSz="457200">
              <a:spcBef>
                <a:spcPts val="1200"/>
              </a:spcBef>
              <a:buSzPct val="100000"/>
              <a:buFont typeface="Arial"/>
              <a:buChar char="•"/>
              <a:defRPr sz="2200" i="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Raw differential polarized visibilities show distinctive sinusoidal signature of circumstellar dust shell, with clear asymmetry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(right)</a:t>
            </a:r>
          </a:p>
          <a:p>
            <a:pPr marL="381000" indent="-381000" defTabSz="457200">
              <a:spcBef>
                <a:spcPts val="1200"/>
              </a:spcBef>
              <a:buSzPct val="100000"/>
              <a:buFont typeface="Arial"/>
              <a:buChar char="•"/>
              <a:defRPr sz="2200" i="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Dust scattering model fitted via synthetic differential visibilities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(below)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9" name="NRM-MODE example Science-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NRM-MODE example Science-RESULT</a:t>
            </a:r>
          </a:p>
        </p:txBody>
      </p:sp>
      <p:pic>
        <p:nvPicPr>
          <p:cNvPr id="340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689" y="5430866"/>
            <a:ext cx="4316094" cy="4322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4-small.jpg" descr="image4-smal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7734006" y="4360962"/>
            <a:ext cx="6131718" cy="387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5.png" descr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781" y="6157847"/>
            <a:ext cx="3694507" cy="297766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Model-fitting reveals extended, asymmetric dust shell, originating within the outer stellar atmosphere, without a visible cavity. Such low-altitude dust (likely Al2O3) important for unexplained extension of RSG atmospheres."/>
          <p:cNvSpPr txBox="1"/>
          <p:nvPr/>
        </p:nvSpPr>
        <p:spPr>
          <a:xfrm>
            <a:off x="263035" y="1786791"/>
            <a:ext cx="12561151" cy="775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 defTabSz="457200">
              <a:spcBef>
                <a:spcPts val="1200"/>
              </a:spcBef>
              <a:defRPr sz="2400" i="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000"/>
              <a:t>Model-fitting reveals extended, asymmetric dust shell, originating within the outer stellar atmosphere, without a visible cavity. Such low-altitude dust (likely Al</a:t>
            </a:r>
            <a:r>
              <a:rPr sz="2000" baseline="-20250"/>
              <a:t>2</a:t>
            </a:r>
            <a:r>
              <a:rPr sz="2000"/>
              <a:t>O</a:t>
            </a:r>
            <a:r>
              <a:rPr sz="2000" baseline="-20250"/>
              <a:t>3</a:t>
            </a:r>
            <a:r>
              <a:rPr sz="2000"/>
              <a:t>) important for unexplained extension of RSG atmospheres.</a:t>
            </a:r>
          </a:p>
        </p:txBody>
      </p:sp>
      <p:sp>
        <p:nvSpPr>
          <p:cNvPr id="344" name="Left: model image, shown in polarized intensity. Middle: model image show in four polarisations. Right: Model image (intensity), shown with wide field MIR image (from de Wit et al. 2008 – green box shows relative scales. Axis of extension in MIR image aligns with the close-in VAMPIRES image."/>
          <p:cNvSpPr txBox="1"/>
          <p:nvPr/>
        </p:nvSpPr>
        <p:spPr>
          <a:xfrm>
            <a:off x="315637" y="4073682"/>
            <a:ext cx="8477446" cy="12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just" defTabSz="457200">
              <a:spcBef>
                <a:spcPts val="1200"/>
              </a:spcBef>
              <a:defRPr sz="2400" i="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800" b="1">
                <a:latin typeface="Helvetica"/>
                <a:ea typeface="Helvetica"/>
                <a:cs typeface="Helvetica"/>
                <a:sym typeface="Helvetica"/>
              </a:rPr>
              <a:t>Left:</a:t>
            </a:r>
            <a:r>
              <a:rPr sz="1800"/>
              <a:t> model image, shown in polarized intensity. </a:t>
            </a:r>
            <a:r>
              <a:rPr sz="1800" b="1">
                <a:latin typeface="Helvetica"/>
                <a:ea typeface="Helvetica"/>
                <a:cs typeface="Helvetica"/>
                <a:sym typeface="Helvetica"/>
              </a:rPr>
              <a:t>Middle:</a:t>
            </a:r>
            <a:r>
              <a:rPr sz="1800"/>
              <a:t> model image show in four polarisations. </a:t>
            </a:r>
            <a:r>
              <a:rPr sz="1800" b="1">
                <a:latin typeface="Helvetica"/>
                <a:ea typeface="Helvetica"/>
                <a:cs typeface="Helvetica"/>
                <a:sym typeface="Helvetica"/>
              </a:rPr>
              <a:t>Right:</a:t>
            </a:r>
            <a:r>
              <a:rPr sz="1800"/>
              <a:t> Model image (intensity), shown with wide field MIR image (from de Wit et al. 2008 – green box shows relative scales. Axis of extension in MIR image aligns with the close-in VAMPIRES image.</a:t>
            </a:r>
          </a:p>
        </p:txBody>
      </p:sp>
      <p:sp>
        <p:nvSpPr>
          <p:cNvPr id="345" name="Inner radius: 9.3 ± 0.2 mas (which is roughly Rstar)…"/>
          <p:cNvSpPr/>
          <p:nvPr/>
        </p:nvSpPr>
        <p:spPr>
          <a:xfrm>
            <a:off x="1139811" y="2776692"/>
            <a:ext cx="6891473" cy="1103631"/>
          </a:xfrm>
          <a:prstGeom prst="rect">
            <a:avLst/>
          </a:prstGeom>
          <a:solidFill>
            <a:srgbClr val="FFFFFF"/>
          </a:solidFill>
          <a:ln w="25400">
            <a:solidFill>
              <a:srgbClr val="953735"/>
            </a:solidFill>
            <a:bevel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 defTabSz="457200">
              <a:spcBef>
                <a:spcPts val="300"/>
              </a:spcBef>
              <a:defRPr sz="2400" i="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800" i="1">
                <a:solidFill>
                  <a:srgbClr val="953735"/>
                </a:solidFill>
                <a:latin typeface="Helvetica"/>
                <a:ea typeface="Helvetica"/>
                <a:cs typeface="Helvetica"/>
                <a:sym typeface="Helvetica"/>
              </a:rPr>
              <a:t>Inner radius: 9.3 ± 0.2 mas (which is roughly R</a:t>
            </a:r>
            <a:r>
              <a:rPr sz="1800" i="1" baseline="-20777">
                <a:solidFill>
                  <a:srgbClr val="953735"/>
                </a:solidFill>
                <a:latin typeface="Helvetica"/>
                <a:ea typeface="Helvetica"/>
                <a:cs typeface="Helvetica"/>
                <a:sym typeface="Helvetica"/>
              </a:rPr>
              <a:t>star</a:t>
            </a:r>
            <a:r>
              <a:rPr sz="1800" i="1">
                <a:solidFill>
                  <a:srgbClr val="953735"/>
                </a:solidFill>
                <a:latin typeface="Helvetica"/>
                <a:ea typeface="Helvetica"/>
                <a:cs typeface="Helvetica"/>
                <a:sym typeface="Helvetica"/>
              </a:rPr>
              <a:t>) </a:t>
            </a:r>
          </a:p>
          <a:p>
            <a:pPr algn="ctr" defTabSz="457200">
              <a:spcBef>
                <a:spcPts val="300"/>
              </a:spcBef>
              <a:defRPr sz="2400" i="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800" i="1">
                <a:solidFill>
                  <a:srgbClr val="953735"/>
                </a:solidFill>
                <a:latin typeface="Helvetica"/>
                <a:ea typeface="Helvetica"/>
                <a:cs typeface="Helvetica"/>
                <a:sym typeface="Helvetica"/>
              </a:rPr>
              <a:t>Scattered-light fraction:  0.081 ± 0.002</a:t>
            </a:r>
          </a:p>
          <a:p>
            <a:pPr algn="ctr" defTabSz="457200">
              <a:spcBef>
                <a:spcPts val="300"/>
              </a:spcBef>
              <a:defRPr sz="2400" i="0" spc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800" i="1">
                <a:solidFill>
                  <a:srgbClr val="953735"/>
                </a:solidFill>
                <a:latin typeface="Helvetica"/>
                <a:ea typeface="Helvetica"/>
                <a:cs typeface="Helvetica"/>
                <a:sym typeface="Helvetica"/>
              </a:rPr>
              <a:t>PA of major axis: 28 ± 3.7 ° • Aspect ratio: 1.24 ± 0.03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vampPSF_750nm_20170313_top20percent_linear.png" descr="vampPSF_750nm_20170313_top20percent_line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544" y="4372648"/>
            <a:ext cx="7162801" cy="537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vampPSF_750nm_20170313_top20percent_log.png" descr="vampPSF_750nm_20170313_top20percent_lo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3666" y="4374187"/>
            <a:ext cx="7158698" cy="5369023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0" name="Imaging/PDI m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Imaging/PDI mode</a:t>
            </a:r>
          </a:p>
        </p:txBody>
      </p:sp>
      <p:sp>
        <p:nvSpPr>
          <p:cNvPr id="351" name="High-speed acquisition and polarisation switching rate (up to 500 Hz) - allows offline tip/tilt correction and ‘lucky imaging’ approach, unlike CCD-shuffle based systems…"/>
          <p:cNvSpPr txBox="1">
            <a:spLocks noGrp="1"/>
          </p:cNvSpPr>
          <p:nvPr>
            <p:ph type="body" sz="half" idx="1"/>
          </p:nvPr>
        </p:nvSpPr>
        <p:spPr>
          <a:xfrm>
            <a:off x="571500" y="1803400"/>
            <a:ext cx="11861800" cy="2818954"/>
          </a:xfrm>
          <a:prstGeom prst="rect">
            <a:avLst/>
          </a:prstGeom>
        </p:spPr>
        <p:txBody>
          <a:bodyPr/>
          <a:lstStyle>
            <a:lvl1pPr marL="422909" indent="-422909" defTabSz="525779">
              <a:spcBef>
                <a:spcPts val="1600"/>
              </a:spcBef>
              <a:defRPr sz="2880"/>
            </a:lvl1pPr>
            <a:lvl2pPr marL="845819" indent="-422909" defTabSz="525779">
              <a:spcBef>
                <a:spcPts val="1600"/>
              </a:spcBef>
              <a:defRPr sz="2880"/>
            </a:lvl2pPr>
          </a:lstStyle>
          <a:p>
            <a:r>
              <a:t>High-speed acquisition and polarisation switching rate (up to 500 Hz) - allows offline tip/tilt correction and ‘lucky imaging’ approach, unlike CCD-shuffle based systems</a:t>
            </a:r>
          </a:p>
          <a:p>
            <a:pPr lvl="1"/>
            <a:r>
              <a:t>Example: 750 nm PSF, 100 frames/sec, discard 80% lowest-Strehl frames, align and sum (~30 secs of data)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4" name="Imaging/PDI m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Imaging/PDI mode</a:t>
            </a:r>
          </a:p>
        </p:txBody>
      </p:sp>
      <p:sp>
        <p:nvSpPr>
          <p:cNvPr id="355" name="SCExAO yields excellent correction at visible wavelengths…"/>
          <p:cNvSpPr txBox="1">
            <a:spLocks noGrp="1"/>
          </p:cNvSpPr>
          <p:nvPr>
            <p:ph type="body" sz="half" idx="1"/>
          </p:nvPr>
        </p:nvSpPr>
        <p:spPr>
          <a:xfrm>
            <a:off x="571500" y="1803400"/>
            <a:ext cx="11861800" cy="2818954"/>
          </a:xfrm>
          <a:prstGeom prst="rect">
            <a:avLst/>
          </a:prstGeom>
        </p:spPr>
        <p:txBody>
          <a:bodyPr/>
          <a:lstStyle/>
          <a:p>
            <a:r>
              <a:t>SCExAO yields excellent correction at visible wavelengths</a:t>
            </a:r>
          </a:p>
          <a:p>
            <a:pPr lvl="1"/>
            <a:r>
              <a:t>Example: basic alignment and top 20% of frames, acquired at 100 fps, played back at 25 fps</a:t>
            </a:r>
          </a:p>
        </p:txBody>
      </p:sp>
      <p:pic>
        <p:nvPicPr>
          <p:cNvPr id="356" name="vampPSF_750nm_20170313_aligned_COM.mp4" descr="vampPSF_750nm_20170313_aligned_COM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717816" y="3942655"/>
            <a:ext cx="5588001" cy="5609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vampPSF_750nm_20170313_aligned_COM_log.mp4" descr="vampPSF_750nm_20170313_aligned_COM_log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610970" y="3942655"/>
            <a:ext cx="5588001" cy="5609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42663" fill="hold"/>
                                        <p:tgtEl>
                                          <p:spTgt spid="3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404266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42663" fill="hold"/>
                                        <p:tgtEl>
                                          <p:spTgt spid="3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356"/>
                </p:tgtEl>
              </p:cMediaNode>
            </p:video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35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8" name="SCIENCE CASE: Imaging the inner region of proto-planetary disks at solar-system sca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spcBef>
                <a:spcPts val="1300"/>
              </a:spcBef>
              <a:defRPr sz="2964"/>
            </a:lvl1pPr>
          </a:lstStyle>
          <a:p>
            <a:r>
              <a:t>SCIENCE CASE: Imaging the inner region of proto-planetary disks at solar-system scales</a:t>
            </a:r>
          </a:p>
        </p:txBody>
      </p:sp>
      <p:sp>
        <p:nvSpPr>
          <p:cNvPr id="199" name="Inner region (10’s of AU) critical for understanding planet formation and disk structure…"/>
          <p:cNvSpPr txBox="1">
            <a:spLocks noGrp="1"/>
          </p:cNvSpPr>
          <p:nvPr>
            <p:ph type="body" sz="half" idx="1"/>
          </p:nvPr>
        </p:nvSpPr>
        <p:spPr>
          <a:xfrm>
            <a:off x="571500" y="1803400"/>
            <a:ext cx="6950572" cy="7226300"/>
          </a:xfrm>
          <a:prstGeom prst="rect">
            <a:avLst/>
          </a:prstGeom>
        </p:spPr>
        <p:txBody>
          <a:bodyPr/>
          <a:lstStyle/>
          <a:p>
            <a:pPr marL="0" indent="0" defTabSz="572516">
              <a:spcBef>
                <a:spcPts val="1100"/>
              </a:spcBef>
              <a:buSzTx/>
              <a:buFontTx/>
              <a:buNone/>
              <a:defRPr sz="2352">
                <a:solidFill>
                  <a:srgbClr val="3A3B4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Inner region (10’s of AU) critical for understanding planet formation and disk structure</a:t>
            </a:r>
          </a:p>
          <a:p>
            <a:pPr marL="448056" indent="-448056" defTabSz="572516">
              <a:spcBef>
                <a:spcPts val="1100"/>
              </a:spcBef>
              <a:buFont typeface="Helvetica Neue"/>
              <a:buChar char="•"/>
              <a:defRPr sz="2352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Precise measurement of transition disk gaps and inner disk</a:t>
            </a:r>
          </a:p>
          <a:p>
            <a:pPr marL="448056" indent="-448056" defTabSz="572516">
              <a:spcBef>
                <a:spcPts val="1100"/>
              </a:spcBef>
              <a:buFont typeface="Helvetica Neue"/>
              <a:buChar char="•"/>
              <a:defRPr sz="2352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Density perturbations from massive bodies within disk (e.g. warps, spirals)</a:t>
            </a:r>
          </a:p>
          <a:p>
            <a:pPr marL="448056" indent="-448056" defTabSz="572516">
              <a:spcBef>
                <a:spcPts val="1100"/>
              </a:spcBef>
              <a:buFont typeface="Helvetica Neue"/>
              <a:buChar char="•"/>
              <a:defRPr sz="2352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Gravitationally bound clumping dust immediately surrounding forming planets</a:t>
            </a:r>
          </a:p>
          <a:p>
            <a:pPr marL="448056" indent="-448056" defTabSz="572516">
              <a:spcBef>
                <a:spcPts val="1100"/>
              </a:spcBef>
              <a:buFont typeface="Helvetica Neue"/>
              <a:buChar char="•"/>
              <a:defRPr sz="2352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Dust grain species and size determination</a:t>
            </a:r>
          </a:p>
          <a:p>
            <a:pPr marL="0" indent="0" defTabSz="572516">
              <a:spcBef>
                <a:spcPts val="3500"/>
              </a:spcBef>
              <a:buSzTx/>
              <a:buFontTx/>
              <a:buNone/>
              <a:defRPr sz="2352">
                <a:solidFill>
                  <a:srgbClr val="3A3B4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Complementary to coronagraphy</a:t>
            </a:r>
          </a:p>
          <a:p>
            <a:pPr marL="448055" indent="-448055" defTabSz="572516">
              <a:spcBef>
                <a:spcPts val="1100"/>
              </a:spcBef>
              <a:buFont typeface="Helvetica Neue"/>
              <a:buChar char="•"/>
              <a:defRPr sz="2352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Resolution ~10 mas; 0.5λ/D</a:t>
            </a:r>
          </a:p>
          <a:p>
            <a:pPr marL="896111" lvl="1" indent="-448055" defTabSz="572516">
              <a:spcBef>
                <a:spcPts val="1100"/>
              </a:spcBef>
              <a:buFont typeface="Helvetica Neue"/>
              <a:buChar char="•"/>
              <a:defRPr sz="2352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~1 AU at 100 pc</a:t>
            </a:r>
          </a:p>
          <a:p>
            <a:pPr marL="448055" indent="-448055" defTabSz="572516">
              <a:spcBef>
                <a:spcPts val="1100"/>
              </a:spcBef>
              <a:buFont typeface="Helvetica Neue"/>
              <a:buChar char="•"/>
              <a:defRPr sz="2352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NRM F.O.V. ~500 mas, PDI ~3 arcsec</a:t>
            </a:r>
          </a:p>
          <a:p>
            <a:pPr marL="448055" indent="-448055" defTabSz="572516">
              <a:spcBef>
                <a:spcPts val="1100"/>
              </a:spcBef>
              <a:buFont typeface="Helvetica Neue"/>
              <a:buChar char="•"/>
              <a:defRPr sz="2352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Scattered starlight, not thermal</a:t>
            </a:r>
          </a:p>
        </p:txBody>
      </p:sp>
      <p:sp>
        <p:nvSpPr>
          <p:cNvPr id="200" name="MWC758 - Base image: Grady et al., ApJ, 2013"/>
          <p:cNvSpPr txBox="1"/>
          <p:nvPr/>
        </p:nvSpPr>
        <p:spPr>
          <a:xfrm>
            <a:off x="7677753" y="5800230"/>
            <a:ext cx="4464061" cy="5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1600" i="0" spc="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/>
              <a:t>MWC758</a:t>
            </a:r>
            <a:r>
              <a:t> - Base image: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Grady et al., ApJ, 2013</a:t>
            </a:r>
          </a:p>
        </p:txBody>
      </p:sp>
      <p:pic>
        <p:nvPicPr>
          <p:cNvPr id="20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0996" y="6414564"/>
            <a:ext cx="4277574" cy="2213687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Hydrodynamical modelling of gravitational collapse of protoplanetary disk, with resulting fragmentation causing gravitationally bound clumps  Mayer L., et al., 2007, ApJ 661 77"/>
          <p:cNvSpPr txBox="1"/>
          <p:nvPr/>
        </p:nvSpPr>
        <p:spPr>
          <a:xfrm>
            <a:off x="7458187" y="8551537"/>
            <a:ext cx="490319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1800" i="0"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Hydrodynamical modelling of gravitational collapse of protoplanetary disk, with resulting fragmentation causing gravitationally bound clumps </a:t>
            </a:r>
            <a:br/>
            <a:r>
              <a:rPr b="1"/>
              <a:t>Mayer L., et al., 2007, ApJ 661 77</a:t>
            </a:r>
          </a:p>
        </p:txBody>
      </p:sp>
      <p:pic>
        <p:nvPicPr>
          <p:cNvPr id="203" name="grady_plot_annotated_v2_Big20cm.png" descr="grady_plot_annotated_v2_Big20c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500" y="2197100"/>
            <a:ext cx="3937000" cy="3756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0" name="IMAGING-MODE example Science-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IMAGING-MODE example Science-RESULT</a:t>
            </a:r>
          </a:p>
        </p:txBody>
      </p:sp>
      <p:pic>
        <p:nvPicPr>
          <p:cNvPr id="361" name="omiCet_01_20170912_09_vir.png" descr="omiCet_01_20170912_09_vir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-622088" y="2346521"/>
            <a:ext cx="8890001" cy="7380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63Cet_01_20170912_09_vir.png" descr="63Cet_01_20170912_09_vir.png"/>
          <p:cNvPicPr>
            <a:picLocks noChangeAspect="1"/>
          </p:cNvPicPr>
          <p:nvPr/>
        </p:nvPicPr>
        <p:blipFill>
          <a:blip r:embed="rId3">
            <a:extLst/>
          </a:blip>
          <a:srcRect l="9113"/>
          <a:stretch>
            <a:fillRect/>
          </a:stretch>
        </p:blipFill>
        <p:spPr>
          <a:xfrm>
            <a:off x="6053137" y="2346521"/>
            <a:ext cx="8079847" cy="738092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Direct imaging of omi Cet - clear asymmetry seen.…"/>
          <p:cNvSpPr txBox="1">
            <a:spLocks noGrp="1"/>
          </p:cNvSpPr>
          <p:nvPr>
            <p:ph type="body" sz="quarter" idx="1"/>
          </p:nvPr>
        </p:nvSpPr>
        <p:spPr>
          <a:xfrm>
            <a:off x="571500" y="1803400"/>
            <a:ext cx="11861800" cy="1523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r>
              <a:t>Direct imaging of omi Cet - clear asymmetry seen.</a:t>
            </a:r>
          </a:p>
          <a:p>
            <a:pPr lvl="1"/>
            <a:r>
              <a:t>Speckle imaging - diffraction-limited</a:t>
            </a:r>
          </a:p>
        </p:txBody>
      </p:sp>
      <p:sp>
        <p:nvSpPr>
          <p:cNvPr id="364" name="6 mas / px…"/>
          <p:cNvSpPr txBox="1"/>
          <p:nvPr/>
        </p:nvSpPr>
        <p:spPr>
          <a:xfrm>
            <a:off x="6442586" y="7705750"/>
            <a:ext cx="2036141" cy="14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400"/>
              </a:spcBef>
              <a:defRPr sz="1800" i="0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6 mas / px</a:t>
            </a:r>
          </a:p>
          <a:p>
            <a:pPr algn="ctr">
              <a:spcBef>
                <a:spcPts val="400"/>
              </a:spcBef>
              <a:defRPr sz="1800" i="0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FWHM = ~18 mas</a:t>
            </a:r>
          </a:p>
          <a:p>
            <a:pPr algn="ctr">
              <a:spcBef>
                <a:spcPts val="400"/>
              </a:spcBef>
              <a:defRPr sz="1800" i="0" spc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𝛌 / D = 19.3 mas</a:t>
            </a:r>
          </a:p>
        </p:txBody>
      </p:sp>
      <p:sp>
        <p:nvSpPr>
          <p:cNvPr id="365" name="omi Cet"/>
          <p:cNvSpPr txBox="1"/>
          <p:nvPr/>
        </p:nvSpPr>
        <p:spPr>
          <a:xfrm>
            <a:off x="2629775" y="3528397"/>
            <a:ext cx="13059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omi Cet </a:t>
            </a:r>
          </a:p>
        </p:txBody>
      </p:sp>
      <p:sp>
        <p:nvSpPr>
          <p:cNvPr id="366" name="Observed 12/09/2017"/>
          <p:cNvSpPr txBox="1"/>
          <p:nvPr/>
        </p:nvSpPr>
        <p:spPr>
          <a:xfrm>
            <a:off x="5399688" y="9213849"/>
            <a:ext cx="220542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spc="18">
                <a:solidFill>
                  <a:srgbClr val="000000"/>
                </a:solidFill>
              </a:defRPr>
            </a:lvl1pPr>
          </a:lstStyle>
          <a:p>
            <a:r>
              <a:t>Observed 12/09/2017</a:t>
            </a:r>
          </a:p>
        </p:txBody>
      </p:sp>
      <p:sp>
        <p:nvSpPr>
          <p:cNvPr id="367" name="PSF ref (63 Cet)"/>
          <p:cNvSpPr txBox="1"/>
          <p:nvPr/>
        </p:nvSpPr>
        <p:spPr>
          <a:xfrm>
            <a:off x="7891595" y="3528397"/>
            <a:ext cx="252478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PSF ref (63 Cet)</a:t>
            </a:r>
          </a:p>
        </p:txBody>
      </p:sp>
      <p:sp>
        <p:nvSpPr>
          <p:cNvPr id="368" name="Line"/>
          <p:cNvSpPr/>
          <p:nvPr/>
        </p:nvSpPr>
        <p:spPr>
          <a:xfrm>
            <a:off x="4157133" y="8608999"/>
            <a:ext cx="145626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69" name="100 mas"/>
          <p:cNvSpPr txBox="1"/>
          <p:nvPr/>
        </p:nvSpPr>
        <p:spPr>
          <a:xfrm>
            <a:off x="4389661" y="8218499"/>
            <a:ext cx="991211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400"/>
              </a:spcBef>
              <a:defRPr sz="1800" i="0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100 mas</a:t>
            </a:r>
          </a:p>
        </p:txBody>
      </p:sp>
      <p:sp>
        <p:nvSpPr>
          <p:cNvPr id="370" name="Line"/>
          <p:cNvSpPr/>
          <p:nvPr/>
        </p:nvSpPr>
        <p:spPr>
          <a:xfrm>
            <a:off x="10041466" y="8594699"/>
            <a:ext cx="145626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71" name="100 mas"/>
          <p:cNvSpPr txBox="1"/>
          <p:nvPr/>
        </p:nvSpPr>
        <p:spPr>
          <a:xfrm>
            <a:off x="10273995" y="8204199"/>
            <a:ext cx="991210" cy="37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400"/>
              </a:spcBef>
              <a:defRPr sz="1800" i="0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100 mas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4" name="IMAGING-MODE example Science-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IMAGING-MODE example Science-RESULT</a:t>
            </a:r>
          </a:p>
        </p:txBody>
      </p:sp>
      <p:sp>
        <p:nvSpPr>
          <p:cNvPr id="375" name="Observation of omi Cet - dust shells and disk around omi Cet b observed…"/>
          <p:cNvSpPr txBox="1">
            <a:spLocks noGrp="1"/>
          </p:cNvSpPr>
          <p:nvPr>
            <p:ph type="body" sz="quarter" idx="1"/>
          </p:nvPr>
        </p:nvSpPr>
        <p:spPr>
          <a:xfrm>
            <a:off x="571500" y="1803400"/>
            <a:ext cx="11861800" cy="136010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r>
              <a:t>Observation of omi Cet - dust shells and disk around omi Cet b observed</a:t>
            </a:r>
          </a:p>
          <a:p>
            <a:pPr lvl="1"/>
            <a:r>
              <a:t>Very preliminary reduction</a:t>
            </a:r>
          </a:p>
        </p:txBody>
      </p:sp>
      <p:pic>
        <p:nvPicPr>
          <p:cNvPr id="376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9467" y="2889925"/>
            <a:ext cx="7811751" cy="5858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rcRect l="9559"/>
          <a:stretch>
            <a:fillRect/>
          </a:stretch>
        </p:blipFill>
        <p:spPr>
          <a:xfrm>
            <a:off x="6510287" y="2890394"/>
            <a:ext cx="7063847" cy="5857876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kes Q"/>
          <p:cNvSpPr txBox="1"/>
          <p:nvPr/>
        </p:nvSpPr>
        <p:spPr>
          <a:xfrm>
            <a:off x="2223375" y="8530166"/>
            <a:ext cx="13960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Stokes Q</a:t>
            </a:r>
          </a:p>
        </p:txBody>
      </p:sp>
      <p:sp>
        <p:nvSpPr>
          <p:cNvPr id="379" name="Stokes U"/>
          <p:cNvSpPr txBox="1"/>
          <p:nvPr/>
        </p:nvSpPr>
        <p:spPr>
          <a:xfrm>
            <a:off x="8768108" y="8530166"/>
            <a:ext cx="13889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Stokes U</a:t>
            </a:r>
          </a:p>
        </p:txBody>
      </p:sp>
      <p:sp>
        <p:nvSpPr>
          <p:cNvPr id="380" name="Arrow"/>
          <p:cNvSpPr/>
          <p:nvPr/>
        </p:nvSpPr>
        <p:spPr>
          <a:xfrm rot="11969028">
            <a:off x="1812044" y="7316838"/>
            <a:ext cx="718604" cy="257161"/>
          </a:xfrm>
          <a:prstGeom prst="rightArrow">
            <a:avLst>
              <a:gd name="adj1" fmla="val 32521"/>
              <a:gd name="adj2" fmla="val 137347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1" name="omi Cet b disk"/>
          <p:cNvSpPr txBox="1"/>
          <p:nvPr/>
        </p:nvSpPr>
        <p:spPr>
          <a:xfrm>
            <a:off x="2604765" y="7312533"/>
            <a:ext cx="189407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 i="0" spc="19">
                <a:solidFill>
                  <a:schemeClr val="accent5">
                    <a:satOff val="7361"/>
                    <a:lumOff val="753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omi Cet b disk</a:t>
            </a:r>
          </a:p>
        </p:txBody>
      </p:sp>
      <p:sp>
        <p:nvSpPr>
          <p:cNvPr id="382" name="Arrow"/>
          <p:cNvSpPr/>
          <p:nvPr/>
        </p:nvSpPr>
        <p:spPr>
          <a:xfrm rot="11969028">
            <a:off x="8237830" y="7373579"/>
            <a:ext cx="718604" cy="254677"/>
          </a:xfrm>
          <a:prstGeom prst="rightArrow">
            <a:avLst>
              <a:gd name="adj1" fmla="val 32521"/>
              <a:gd name="adj2" fmla="val 138686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3" name="omi Cet b disk"/>
          <p:cNvSpPr txBox="1"/>
          <p:nvPr/>
        </p:nvSpPr>
        <p:spPr>
          <a:xfrm>
            <a:off x="9030965" y="7366862"/>
            <a:ext cx="189407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 i="0" spc="19">
                <a:solidFill>
                  <a:schemeClr val="accent5">
                    <a:satOff val="7361"/>
                    <a:lumOff val="753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omi Cet b disk</a:t>
            </a:r>
          </a:p>
        </p:txBody>
      </p:sp>
      <p:sp>
        <p:nvSpPr>
          <p:cNvPr id="384" name="Arrow"/>
          <p:cNvSpPr/>
          <p:nvPr/>
        </p:nvSpPr>
        <p:spPr>
          <a:xfrm rot="4889070">
            <a:off x="2361311" y="5128470"/>
            <a:ext cx="555530" cy="224507"/>
          </a:xfrm>
          <a:prstGeom prst="rightArrow">
            <a:avLst>
              <a:gd name="adj1" fmla="val 32521"/>
              <a:gd name="adj2" fmla="val 123284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5" name="Inner shell ~ 2R★"/>
          <p:cNvSpPr txBox="1"/>
          <p:nvPr/>
        </p:nvSpPr>
        <p:spPr>
          <a:xfrm>
            <a:off x="978360" y="4559300"/>
            <a:ext cx="217745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1" i="0" spc="19">
                <a:solidFill>
                  <a:schemeClr val="accent5">
                    <a:satOff val="7361"/>
                    <a:lumOff val="753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Inner shell ~ 2R</a:t>
            </a:r>
            <a:r>
              <a:rPr b="0" baseline="-5999">
                <a:latin typeface="STIXGeneral"/>
                <a:ea typeface="STIXGeneral"/>
                <a:cs typeface="STIXGeneral"/>
                <a:sym typeface="STIXGeneral"/>
              </a:rPr>
              <a:t>★</a:t>
            </a:r>
          </a:p>
        </p:txBody>
      </p:sp>
      <p:sp>
        <p:nvSpPr>
          <p:cNvPr id="386" name="Gap &amp; 2nd shell"/>
          <p:cNvSpPr txBox="1"/>
          <p:nvPr/>
        </p:nvSpPr>
        <p:spPr>
          <a:xfrm>
            <a:off x="3162760" y="4757717"/>
            <a:ext cx="204292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 i="0" spc="19">
                <a:solidFill>
                  <a:schemeClr val="accent5">
                    <a:satOff val="7361"/>
                    <a:lumOff val="753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Gap &amp; 2nd shell</a:t>
            </a:r>
          </a:p>
        </p:txBody>
      </p:sp>
      <p:sp>
        <p:nvSpPr>
          <p:cNvPr id="387" name="Arrow"/>
          <p:cNvSpPr/>
          <p:nvPr/>
        </p:nvSpPr>
        <p:spPr>
          <a:xfrm rot="6530164">
            <a:off x="3202402" y="5316539"/>
            <a:ext cx="555530" cy="224508"/>
          </a:xfrm>
          <a:prstGeom prst="rightArrow">
            <a:avLst>
              <a:gd name="adj1" fmla="val 32521"/>
              <a:gd name="adj2" fmla="val 123284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8" name="Inner shell  ~ 2R★"/>
          <p:cNvSpPr txBox="1"/>
          <p:nvPr/>
        </p:nvSpPr>
        <p:spPr>
          <a:xfrm>
            <a:off x="6896561" y="4665903"/>
            <a:ext cx="14732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000" b="1" i="0" spc="19">
                <a:solidFill>
                  <a:schemeClr val="accent5">
                    <a:satOff val="7361"/>
                    <a:lumOff val="753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Inner shell </a:t>
            </a:r>
            <a:br/>
            <a:r>
              <a:t>~ 2R</a:t>
            </a:r>
            <a:r>
              <a:rPr b="0" baseline="-5999">
                <a:latin typeface="STIXGeneral"/>
                <a:ea typeface="STIXGeneral"/>
                <a:cs typeface="STIXGeneral"/>
                <a:sym typeface="STIXGeneral"/>
              </a:rPr>
              <a:t>★</a:t>
            </a:r>
          </a:p>
        </p:txBody>
      </p:sp>
      <p:sp>
        <p:nvSpPr>
          <p:cNvPr id="389" name="Gap &amp; 2nd shell"/>
          <p:cNvSpPr txBox="1"/>
          <p:nvPr/>
        </p:nvSpPr>
        <p:spPr>
          <a:xfrm>
            <a:off x="9020816" y="4367700"/>
            <a:ext cx="2042923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 i="0" spc="19">
                <a:solidFill>
                  <a:schemeClr val="accent5">
                    <a:satOff val="7361"/>
                    <a:lumOff val="753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Gap &amp; 2nd shell</a:t>
            </a:r>
          </a:p>
        </p:txBody>
      </p:sp>
      <p:sp>
        <p:nvSpPr>
          <p:cNvPr id="390" name="Arrow"/>
          <p:cNvSpPr/>
          <p:nvPr/>
        </p:nvSpPr>
        <p:spPr>
          <a:xfrm rot="6530164">
            <a:off x="9035936" y="4959593"/>
            <a:ext cx="555529" cy="224508"/>
          </a:xfrm>
          <a:prstGeom prst="rightArrow">
            <a:avLst>
              <a:gd name="adj1" fmla="val 32521"/>
              <a:gd name="adj2" fmla="val 123284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91" name="Arrow"/>
          <p:cNvSpPr/>
          <p:nvPr/>
        </p:nvSpPr>
        <p:spPr>
          <a:xfrm rot="2345632">
            <a:off x="8048076" y="5450078"/>
            <a:ext cx="725335" cy="174409"/>
          </a:xfrm>
          <a:prstGeom prst="rightArrow">
            <a:avLst>
              <a:gd name="adj1" fmla="val 32521"/>
              <a:gd name="adj2" fmla="val 158697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92" name="Dust transfer?"/>
          <p:cNvSpPr txBox="1"/>
          <p:nvPr/>
        </p:nvSpPr>
        <p:spPr>
          <a:xfrm>
            <a:off x="9251098" y="6850395"/>
            <a:ext cx="187655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 i="0" spc="19">
                <a:solidFill>
                  <a:schemeClr val="accent5">
                    <a:satOff val="7361"/>
                    <a:lumOff val="753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Dust transfer?</a:t>
            </a:r>
          </a:p>
        </p:txBody>
      </p:sp>
      <p:sp>
        <p:nvSpPr>
          <p:cNvPr id="393" name="Arrow"/>
          <p:cNvSpPr/>
          <p:nvPr/>
        </p:nvSpPr>
        <p:spPr>
          <a:xfrm rot="11969028">
            <a:off x="8517230" y="6812112"/>
            <a:ext cx="718604" cy="254677"/>
          </a:xfrm>
          <a:prstGeom prst="rightArrow">
            <a:avLst>
              <a:gd name="adj1" fmla="val 32521"/>
              <a:gd name="adj2" fmla="val 138686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94" name="Observed 12/09/2017"/>
          <p:cNvSpPr txBox="1"/>
          <p:nvPr/>
        </p:nvSpPr>
        <p:spPr>
          <a:xfrm>
            <a:off x="5399688" y="9213849"/>
            <a:ext cx="220542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spc="18">
                <a:solidFill>
                  <a:srgbClr val="000000"/>
                </a:solidFill>
              </a:defRPr>
            </a:lvl1pPr>
          </a:lstStyle>
          <a:p>
            <a:r>
              <a:t>Observed 12/09/2017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7" name="IMAGING-MODE example Science-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IMAGING-MODE example Science-RESULT</a:t>
            </a:r>
          </a:p>
        </p:txBody>
      </p:sp>
      <p:sp>
        <p:nvSpPr>
          <p:cNvPr id="398" name="Effect of single vs triple polarisation calibration"/>
          <p:cNvSpPr txBox="1">
            <a:spLocks noGrp="1"/>
          </p:cNvSpPr>
          <p:nvPr>
            <p:ph type="body" sz="quarter" idx="1"/>
          </p:nvPr>
        </p:nvSpPr>
        <p:spPr>
          <a:xfrm>
            <a:off x="571500" y="1803400"/>
            <a:ext cx="11861800" cy="136010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Effect of single vs triple polarisation calibration</a:t>
            </a:r>
          </a:p>
        </p:txBody>
      </p:sp>
      <p:pic>
        <p:nvPicPr>
          <p:cNvPr id="399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3807" y="2233139"/>
            <a:ext cx="7811751" cy="5858814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tokes Q"/>
          <p:cNvSpPr txBox="1"/>
          <p:nvPr/>
        </p:nvSpPr>
        <p:spPr>
          <a:xfrm>
            <a:off x="11157139" y="8877292"/>
            <a:ext cx="13960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Stokes Q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9894" t="8964" r="10296" b="6875"/>
          <a:stretch>
            <a:fillRect/>
          </a:stretch>
        </p:blipFill>
        <p:spPr>
          <a:xfrm>
            <a:off x="422283" y="2773313"/>
            <a:ext cx="6202468" cy="4905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8" h="21517" extrusionOk="0">
                <a:moveTo>
                  <a:pt x="19694" y="3"/>
                </a:moveTo>
                <a:cubicBezTo>
                  <a:pt x="19623" y="1"/>
                  <a:pt x="19545" y="40"/>
                  <a:pt x="19497" y="123"/>
                </a:cubicBezTo>
                <a:cubicBezTo>
                  <a:pt x="19438" y="225"/>
                  <a:pt x="19332" y="246"/>
                  <a:pt x="18933" y="232"/>
                </a:cubicBezTo>
                <a:lnTo>
                  <a:pt x="18440" y="217"/>
                </a:lnTo>
                <a:lnTo>
                  <a:pt x="18440" y="10474"/>
                </a:lnTo>
                <a:cubicBezTo>
                  <a:pt x="18440" y="16115"/>
                  <a:pt x="18457" y="20753"/>
                  <a:pt x="18479" y="20781"/>
                </a:cubicBezTo>
                <a:cubicBezTo>
                  <a:pt x="18502" y="20809"/>
                  <a:pt x="18705" y="20834"/>
                  <a:pt x="18931" y="20834"/>
                </a:cubicBezTo>
                <a:cubicBezTo>
                  <a:pt x="19309" y="20834"/>
                  <a:pt x="19346" y="20819"/>
                  <a:pt x="19378" y="20661"/>
                </a:cubicBezTo>
                <a:cubicBezTo>
                  <a:pt x="19396" y="20567"/>
                  <a:pt x="19418" y="17673"/>
                  <a:pt x="19424" y="14232"/>
                </a:cubicBezTo>
                <a:lnTo>
                  <a:pt x="19437" y="7977"/>
                </a:lnTo>
                <a:lnTo>
                  <a:pt x="20236" y="7990"/>
                </a:lnTo>
                <a:cubicBezTo>
                  <a:pt x="20983" y="8000"/>
                  <a:pt x="21036" y="7990"/>
                  <a:pt x="21072" y="7849"/>
                </a:cubicBezTo>
                <a:cubicBezTo>
                  <a:pt x="21140" y="7577"/>
                  <a:pt x="21008" y="7492"/>
                  <a:pt x="20524" y="7495"/>
                </a:cubicBezTo>
                <a:cubicBezTo>
                  <a:pt x="20216" y="7497"/>
                  <a:pt x="20050" y="7533"/>
                  <a:pt x="20003" y="7605"/>
                </a:cubicBezTo>
                <a:cubicBezTo>
                  <a:pt x="19944" y="7694"/>
                  <a:pt x="19917" y="7691"/>
                  <a:pt x="19827" y="7587"/>
                </a:cubicBezTo>
                <a:cubicBezTo>
                  <a:pt x="19768" y="7520"/>
                  <a:pt x="19656" y="7476"/>
                  <a:pt x="19579" y="7490"/>
                </a:cubicBezTo>
                <a:lnTo>
                  <a:pt x="19437" y="7514"/>
                </a:lnTo>
                <a:lnTo>
                  <a:pt x="19437" y="6492"/>
                </a:lnTo>
                <a:lnTo>
                  <a:pt x="19437" y="5469"/>
                </a:lnTo>
                <a:lnTo>
                  <a:pt x="20236" y="5476"/>
                </a:lnTo>
                <a:lnTo>
                  <a:pt x="21036" y="5481"/>
                </a:lnTo>
                <a:lnTo>
                  <a:pt x="21028" y="5227"/>
                </a:lnTo>
                <a:lnTo>
                  <a:pt x="21021" y="4973"/>
                </a:lnTo>
                <a:lnTo>
                  <a:pt x="20544" y="4980"/>
                </a:lnTo>
                <a:cubicBezTo>
                  <a:pt x="20226" y="4984"/>
                  <a:pt x="20045" y="5021"/>
                  <a:pt x="20000" y="5089"/>
                </a:cubicBezTo>
                <a:cubicBezTo>
                  <a:pt x="19944" y="5174"/>
                  <a:pt x="19916" y="5171"/>
                  <a:pt x="19831" y="5074"/>
                </a:cubicBezTo>
                <a:cubicBezTo>
                  <a:pt x="19774" y="5009"/>
                  <a:pt x="19663" y="4965"/>
                  <a:pt x="19583" y="4976"/>
                </a:cubicBezTo>
                <a:lnTo>
                  <a:pt x="19437" y="4997"/>
                </a:lnTo>
                <a:lnTo>
                  <a:pt x="19420" y="4047"/>
                </a:lnTo>
                <a:cubicBezTo>
                  <a:pt x="19402" y="3001"/>
                  <a:pt x="19422" y="2830"/>
                  <a:pt x="19551" y="2965"/>
                </a:cubicBezTo>
                <a:cubicBezTo>
                  <a:pt x="19633" y="3052"/>
                  <a:pt x="19854" y="3046"/>
                  <a:pt x="19926" y="2955"/>
                </a:cubicBezTo>
                <a:cubicBezTo>
                  <a:pt x="19947" y="2928"/>
                  <a:pt x="20015" y="2946"/>
                  <a:pt x="20077" y="2995"/>
                </a:cubicBezTo>
                <a:cubicBezTo>
                  <a:pt x="20163" y="3062"/>
                  <a:pt x="20207" y="3063"/>
                  <a:pt x="20259" y="2997"/>
                </a:cubicBezTo>
                <a:cubicBezTo>
                  <a:pt x="20312" y="2930"/>
                  <a:pt x="20357" y="2930"/>
                  <a:pt x="20441" y="2997"/>
                </a:cubicBezTo>
                <a:cubicBezTo>
                  <a:pt x="20525" y="3063"/>
                  <a:pt x="20570" y="3063"/>
                  <a:pt x="20623" y="2997"/>
                </a:cubicBezTo>
                <a:cubicBezTo>
                  <a:pt x="20675" y="2932"/>
                  <a:pt x="20720" y="2930"/>
                  <a:pt x="20801" y="2993"/>
                </a:cubicBezTo>
                <a:cubicBezTo>
                  <a:pt x="21024" y="3169"/>
                  <a:pt x="21211" y="2727"/>
                  <a:pt x="21004" y="2511"/>
                </a:cubicBezTo>
                <a:cubicBezTo>
                  <a:pt x="20932" y="2435"/>
                  <a:pt x="20882" y="2431"/>
                  <a:pt x="20801" y="2495"/>
                </a:cubicBezTo>
                <a:cubicBezTo>
                  <a:pt x="20720" y="2559"/>
                  <a:pt x="20675" y="2559"/>
                  <a:pt x="20623" y="2494"/>
                </a:cubicBezTo>
                <a:cubicBezTo>
                  <a:pt x="20572" y="2430"/>
                  <a:pt x="20523" y="2427"/>
                  <a:pt x="20448" y="2487"/>
                </a:cubicBezTo>
                <a:cubicBezTo>
                  <a:pt x="20374" y="2545"/>
                  <a:pt x="20314" y="2546"/>
                  <a:pt x="20241" y="2488"/>
                </a:cubicBezTo>
                <a:cubicBezTo>
                  <a:pt x="20164" y="2427"/>
                  <a:pt x="20112" y="2440"/>
                  <a:pt x="20026" y="2537"/>
                </a:cubicBezTo>
                <a:cubicBezTo>
                  <a:pt x="19921" y="2658"/>
                  <a:pt x="19907" y="2658"/>
                  <a:pt x="19810" y="2535"/>
                </a:cubicBezTo>
                <a:cubicBezTo>
                  <a:pt x="19724" y="2427"/>
                  <a:pt x="19687" y="2421"/>
                  <a:pt x="19586" y="2501"/>
                </a:cubicBezTo>
                <a:cubicBezTo>
                  <a:pt x="19413" y="2637"/>
                  <a:pt x="19400" y="2550"/>
                  <a:pt x="19420" y="1446"/>
                </a:cubicBezTo>
                <a:lnTo>
                  <a:pt x="19437" y="500"/>
                </a:lnTo>
                <a:lnTo>
                  <a:pt x="19665" y="506"/>
                </a:lnTo>
                <a:cubicBezTo>
                  <a:pt x="19791" y="509"/>
                  <a:pt x="19908" y="480"/>
                  <a:pt x="19927" y="441"/>
                </a:cubicBezTo>
                <a:cubicBezTo>
                  <a:pt x="19947" y="401"/>
                  <a:pt x="19998" y="409"/>
                  <a:pt x="20047" y="460"/>
                </a:cubicBezTo>
                <a:cubicBezTo>
                  <a:pt x="20112" y="529"/>
                  <a:pt x="20153" y="528"/>
                  <a:pt x="20219" y="459"/>
                </a:cubicBezTo>
                <a:cubicBezTo>
                  <a:pt x="20277" y="398"/>
                  <a:pt x="20343" y="392"/>
                  <a:pt x="20416" y="439"/>
                </a:cubicBezTo>
                <a:cubicBezTo>
                  <a:pt x="20568" y="538"/>
                  <a:pt x="20966" y="543"/>
                  <a:pt x="21013" y="448"/>
                </a:cubicBezTo>
                <a:cubicBezTo>
                  <a:pt x="21034" y="405"/>
                  <a:pt x="21034" y="287"/>
                  <a:pt x="21014" y="185"/>
                </a:cubicBezTo>
                <a:cubicBezTo>
                  <a:pt x="20982" y="26"/>
                  <a:pt x="20946" y="3"/>
                  <a:pt x="20751" y="20"/>
                </a:cubicBezTo>
                <a:cubicBezTo>
                  <a:pt x="20627" y="31"/>
                  <a:pt x="20493" y="65"/>
                  <a:pt x="20453" y="97"/>
                </a:cubicBezTo>
                <a:cubicBezTo>
                  <a:pt x="20414" y="128"/>
                  <a:pt x="20365" y="118"/>
                  <a:pt x="20345" y="76"/>
                </a:cubicBezTo>
                <a:cubicBezTo>
                  <a:pt x="20284" y="-48"/>
                  <a:pt x="20062" y="-14"/>
                  <a:pt x="19977" y="131"/>
                </a:cubicBezTo>
                <a:cubicBezTo>
                  <a:pt x="19903" y="259"/>
                  <a:pt x="19897" y="259"/>
                  <a:pt x="19858" y="131"/>
                </a:cubicBezTo>
                <a:cubicBezTo>
                  <a:pt x="19832" y="47"/>
                  <a:pt x="19766" y="4"/>
                  <a:pt x="19694" y="3"/>
                </a:cubicBezTo>
                <a:close/>
                <a:moveTo>
                  <a:pt x="919" y="4"/>
                </a:moveTo>
                <a:cubicBezTo>
                  <a:pt x="866" y="11"/>
                  <a:pt x="817" y="60"/>
                  <a:pt x="779" y="151"/>
                </a:cubicBezTo>
                <a:cubicBezTo>
                  <a:pt x="665" y="419"/>
                  <a:pt x="927" y="784"/>
                  <a:pt x="1052" y="530"/>
                </a:cubicBezTo>
                <a:cubicBezTo>
                  <a:pt x="1072" y="487"/>
                  <a:pt x="1114" y="472"/>
                  <a:pt x="1144" y="495"/>
                </a:cubicBezTo>
                <a:cubicBezTo>
                  <a:pt x="1176" y="520"/>
                  <a:pt x="1200" y="4678"/>
                  <a:pt x="1200" y="10624"/>
                </a:cubicBezTo>
                <a:cubicBezTo>
                  <a:pt x="1201" y="16810"/>
                  <a:pt x="1223" y="20737"/>
                  <a:pt x="1258" y="20781"/>
                </a:cubicBezTo>
                <a:cubicBezTo>
                  <a:pt x="1294" y="20826"/>
                  <a:pt x="1280" y="20919"/>
                  <a:pt x="1224" y="21029"/>
                </a:cubicBezTo>
                <a:cubicBezTo>
                  <a:pt x="1152" y="21166"/>
                  <a:pt x="1148" y="21239"/>
                  <a:pt x="1202" y="21366"/>
                </a:cubicBezTo>
                <a:cubicBezTo>
                  <a:pt x="1280" y="21552"/>
                  <a:pt x="1431" y="21544"/>
                  <a:pt x="1528" y="21349"/>
                </a:cubicBezTo>
                <a:cubicBezTo>
                  <a:pt x="1577" y="21251"/>
                  <a:pt x="1575" y="21177"/>
                  <a:pt x="1523" y="21070"/>
                </a:cubicBezTo>
                <a:cubicBezTo>
                  <a:pt x="1483" y="20991"/>
                  <a:pt x="1468" y="20904"/>
                  <a:pt x="1488" y="20879"/>
                </a:cubicBezTo>
                <a:cubicBezTo>
                  <a:pt x="1508" y="20853"/>
                  <a:pt x="1957" y="20834"/>
                  <a:pt x="2484" y="20834"/>
                </a:cubicBezTo>
                <a:cubicBezTo>
                  <a:pt x="3440" y="20834"/>
                  <a:pt x="3443" y="20833"/>
                  <a:pt x="3498" y="21015"/>
                </a:cubicBezTo>
                <a:cubicBezTo>
                  <a:pt x="3528" y="21115"/>
                  <a:pt x="3538" y="21268"/>
                  <a:pt x="3520" y="21354"/>
                </a:cubicBezTo>
                <a:cubicBezTo>
                  <a:pt x="3490" y="21498"/>
                  <a:pt x="3514" y="21510"/>
                  <a:pt x="3800" y="21502"/>
                </a:cubicBezTo>
                <a:cubicBezTo>
                  <a:pt x="4141" y="21492"/>
                  <a:pt x="4190" y="21442"/>
                  <a:pt x="4194" y="21100"/>
                </a:cubicBezTo>
                <a:lnTo>
                  <a:pt x="4196" y="20870"/>
                </a:lnTo>
                <a:lnTo>
                  <a:pt x="5100" y="20849"/>
                </a:lnTo>
                <a:cubicBezTo>
                  <a:pt x="6163" y="20824"/>
                  <a:pt x="6213" y="20837"/>
                  <a:pt x="6079" y="21093"/>
                </a:cubicBezTo>
                <a:cubicBezTo>
                  <a:pt x="5962" y="21320"/>
                  <a:pt x="6045" y="21437"/>
                  <a:pt x="6362" y="21487"/>
                </a:cubicBezTo>
                <a:cubicBezTo>
                  <a:pt x="6611" y="21526"/>
                  <a:pt x="6720" y="21396"/>
                  <a:pt x="6694" y="21088"/>
                </a:cubicBezTo>
                <a:lnTo>
                  <a:pt x="6676" y="20870"/>
                </a:lnTo>
                <a:lnTo>
                  <a:pt x="7643" y="20870"/>
                </a:lnTo>
                <a:lnTo>
                  <a:pt x="8611" y="20870"/>
                </a:lnTo>
                <a:lnTo>
                  <a:pt x="8611" y="21177"/>
                </a:lnTo>
                <a:lnTo>
                  <a:pt x="8611" y="21481"/>
                </a:lnTo>
                <a:lnTo>
                  <a:pt x="8913" y="21481"/>
                </a:lnTo>
                <a:lnTo>
                  <a:pt x="9216" y="21481"/>
                </a:lnTo>
                <a:lnTo>
                  <a:pt x="9220" y="21177"/>
                </a:lnTo>
                <a:lnTo>
                  <a:pt x="9224" y="20870"/>
                </a:lnTo>
                <a:lnTo>
                  <a:pt x="10183" y="20870"/>
                </a:lnTo>
                <a:lnTo>
                  <a:pt x="11143" y="20870"/>
                </a:lnTo>
                <a:lnTo>
                  <a:pt x="11147" y="21177"/>
                </a:lnTo>
                <a:lnTo>
                  <a:pt x="11151" y="21481"/>
                </a:lnTo>
                <a:lnTo>
                  <a:pt x="11453" y="21481"/>
                </a:lnTo>
                <a:lnTo>
                  <a:pt x="11756" y="21481"/>
                </a:lnTo>
                <a:lnTo>
                  <a:pt x="11760" y="21177"/>
                </a:lnTo>
                <a:lnTo>
                  <a:pt x="11764" y="20870"/>
                </a:lnTo>
                <a:lnTo>
                  <a:pt x="12591" y="20870"/>
                </a:lnTo>
                <a:cubicBezTo>
                  <a:pt x="13099" y="20870"/>
                  <a:pt x="13421" y="20900"/>
                  <a:pt x="13424" y="20947"/>
                </a:cubicBezTo>
                <a:cubicBezTo>
                  <a:pt x="13427" y="20989"/>
                  <a:pt x="13457" y="21065"/>
                  <a:pt x="13490" y="21116"/>
                </a:cubicBezTo>
                <a:cubicBezTo>
                  <a:pt x="13523" y="21166"/>
                  <a:pt x="13532" y="21277"/>
                  <a:pt x="13511" y="21361"/>
                </a:cubicBezTo>
                <a:cubicBezTo>
                  <a:pt x="13476" y="21500"/>
                  <a:pt x="13498" y="21514"/>
                  <a:pt x="13749" y="21507"/>
                </a:cubicBezTo>
                <a:cubicBezTo>
                  <a:pt x="13901" y="21504"/>
                  <a:pt x="14042" y="21469"/>
                  <a:pt x="14061" y="21431"/>
                </a:cubicBezTo>
                <a:cubicBezTo>
                  <a:pt x="14080" y="21390"/>
                  <a:pt x="14131" y="21397"/>
                  <a:pt x="14180" y="21448"/>
                </a:cubicBezTo>
                <a:cubicBezTo>
                  <a:pt x="14219" y="21489"/>
                  <a:pt x="14255" y="21511"/>
                  <a:pt x="14288" y="21516"/>
                </a:cubicBezTo>
                <a:cubicBezTo>
                  <a:pt x="14387" y="21531"/>
                  <a:pt x="14453" y="21393"/>
                  <a:pt x="14437" y="21157"/>
                </a:cubicBezTo>
                <a:lnTo>
                  <a:pt x="14417" y="20870"/>
                </a:lnTo>
                <a:lnTo>
                  <a:pt x="15189" y="20870"/>
                </a:lnTo>
                <a:cubicBezTo>
                  <a:pt x="15659" y="20870"/>
                  <a:pt x="15961" y="20900"/>
                  <a:pt x="15964" y="20947"/>
                </a:cubicBezTo>
                <a:cubicBezTo>
                  <a:pt x="15967" y="20989"/>
                  <a:pt x="15997" y="21067"/>
                  <a:pt x="16032" y="21119"/>
                </a:cubicBezTo>
                <a:cubicBezTo>
                  <a:pt x="16075" y="21186"/>
                  <a:pt x="16074" y="21248"/>
                  <a:pt x="16025" y="21323"/>
                </a:cubicBezTo>
                <a:cubicBezTo>
                  <a:pt x="15920" y="21482"/>
                  <a:pt x="16017" y="21520"/>
                  <a:pt x="16499" y="21511"/>
                </a:cubicBezTo>
                <a:cubicBezTo>
                  <a:pt x="16957" y="21502"/>
                  <a:pt x="17011" y="21446"/>
                  <a:pt x="16971" y="21023"/>
                </a:cubicBezTo>
                <a:cubicBezTo>
                  <a:pt x="16959" y="20895"/>
                  <a:pt x="17000" y="20866"/>
                  <a:pt x="17229" y="20834"/>
                </a:cubicBezTo>
                <a:lnTo>
                  <a:pt x="17501" y="20795"/>
                </a:lnTo>
                <a:lnTo>
                  <a:pt x="17517" y="10510"/>
                </a:lnTo>
                <a:lnTo>
                  <a:pt x="17532" y="227"/>
                </a:lnTo>
                <a:lnTo>
                  <a:pt x="9344" y="227"/>
                </a:lnTo>
                <a:cubicBezTo>
                  <a:pt x="2140" y="227"/>
                  <a:pt x="1147" y="213"/>
                  <a:pt x="1080" y="112"/>
                </a:cubicBezTo>
                <a:cubicBezTo>
                  <a:pt x="1028" y="33"/>
                  <a:pt x="972" y="-2"/>
                  <a:pt x="919" y="4"/>
                </a:cubicBezTo>
                <a:close/>
                <a:moveTo>
                  <a:pt x="485" y="3202"/>
                </a:moveTo>
                <a:cubicBezTo>
                  <a:pt x="406" y="3202"/>
                  <a:pt x="379" y="3267"/>
                  <a:pt x="379" y="3465"/>
                </a:cubicBezTo>
                <a:lnTo>
                  <a:pt x="379" y="3726"/>
                </a:lnTo>
                <a:lnTo>
                  <a:pt x="695" y="3726"/>
                </a:lnTo>
                <a:cubicBezTo>
                  <a:pt x="952" y="3726"/>
                  <a:pt x="1015" y="3699"/>
                  <a:pt x="1039" y="3582"/>
                </a:cubicBezTo>
                <a:cubicBezTo>
                  <a:pt x="1055" y="3503"/>
                  <a:pt x="1032" y="3377"/>
                  <a:pt x="988" y="3301"/>
                </a:cubicBezTo>
                <a:cubicBezTo>
                  <a:pt x="921" y="3187"/>
                  <a:pt x="888" y="3179"/>
                  <a:pt x="786" y="3258"/>
                </a:cubicBezTo>
                <a:cubicBezTo>
                  <a:pt x="709" y="3317"/>
                  <a:pt x="650" y="3324"/>
                  <a:pt x="627" y="3277"/>
                </a:cubicBezTo>
                <a:cubicBezTo>
                  <a:pt x="607" y="3236"/>
                  <a:pt x="543" y="3202"/>
                  <a:pt x="485" y="3202"/>
                </a:cubicBezTo>
                <a:close/>
                <a:moveTo>
                  <a:pt x="900" y="6412"/>
                </a:moveTo>
                <a:cubicBezTo>
                  <a:pt x="871" y="6406"/>
                  <a:pt x="837" y="6425"/>
                  <a:pt x="786" y="6465"/>
                </a:cubicBezTo>
                <a:cubicBezTo>
                  <a:pt x="704" y="6527"/>
                  <a:pt x="650" y="6531"/>
                  <a:pt x="624" y="6479"/>
                </a:cubicBezTo>
                <a:cubicBezTo>
                  <a:pt x="599" y="6426"/>
                  <a:pt x="559" y="6430"/>
                  <a:pt x="502" y="6489"/>
                </a:cubicBezTo>
                <a:cubicBezTo>
                  <a:pt x="455" y="6538"/>
                  <a:pt x="431" y="6606"/>
                  <a:pt x="448" y="6640"/>
                </a:cubicBezTo>
                <a:cubicBezTo>
                  <a:pt x="465" y="6675"/>
                  <a:pt x="445" y="6728"/>
                  <a:pt x="405" y="6759"/>
                </a:cubicBezTo>
                <a:cubicBezTo>
                  <a:pt x="355" y="6798"/>
                  <a:pt x="369" y="6831"/>
                  <a:pt x="450" y="6867"/>
                </a:cubicBezTo>
                <a:cubicBezTo>
                  <a:pt x="513" y="6895"/>
                  <a:pt x="664" y="6923"/>
                  <a:pt x="786" y="6929"/>
                </a:cubicBezTo>
                <a:cubicBezTo>
                  <a:pt x="958" y="6938"/>
                  <a:pt x="1014" y="6907"/>
                  <a:pt x="1038" y="6792"/>
                </a:cubicBezTo>
                <a:cubicBezTo>
                  <a:pt x="1055" y="6710"/>
                  <a:pt x="1032" y="6582"/>
                  <a:pt x="988" y="6506"/>
                </a:cubicBezTo>
                <a:cubicBezTo>
                  <a:pt x="954" y="6449"/>
                  <a:pt x="929" y="6419"/>
                  <a:pt x="900" y="6412"/>
                </a:cubicBezTo>
                <a:close/>
                <a:moveTo>
                  <a:pt x="695" y="9626"/>
                </a:moveTo>
                <a:cubicBezTo>
                  <a:pt x="411" y="9619"/>
                  <a:pt x="319" y="9730"/>
                  <a:pt x="386" y="9999"/>
                </a:cubicBezTo>
                <a:cubicBezTo>
                  <a:pt x="432" y="10182"/>
                  <a:pt x="941" y="10183"/>
                  <a:pt x="1018" y="10000"/>
                </a:cubicBezTo>
                <a:cubicBezTo>
                  <a:pt x="1112" y="9781"/>
                  <a:pt x="984" y="9633"/>
                  <a:pt x="695" y="9626"/>
                </a:cubicBezTo>
                <a:close/>
                <a:moveTo>
                  <a:pt x="20106" y="10000"/>
                </a:moveTo>
                <a:cubicBezTo>
                  <a:pt x="20035" y="9988"/>
                  <a:pt x="19964" y="10008"/>
                  <a:pt x="19918" y="10065"/>
                </a:cubicBezTo>
                <a:cubicBezTo>
                  <a:pt x="19886" y="10103"/>
                  <a:pt x="19793" y="10146"/>
                  <a:pt x="19710" y="10160"/>
                </a:cubicBezTo>
                <a:cubicBezTo>
                  <a:pt x="19486" y="10198"/>
                  <a:pt x="19526" y="10336"/>
                  <a:pt x="19770" y="10364"/>
                </a:cubicBezTo>
                <a:cubicBezTo>
                  <a:pt x="19887" y="10378"/>
                  <a:pt x="20007" y="10418"/>
                  <a:pt x="20037" y="10456"/>
                </a:cubicBezTo>
                <a:cubicBezTo>
                  <a:pt x="20110" y="10545"/>
                  <a:pt x="20669" y="10531"/>
                  <a:pt x="20714" y="10439"/>
                </a:cubicBezTo>
                <a:cubicBezTo>
                  <a:pt x="20734" y="10397"/>
                  <a:pt x="20776" y="10398"/>
                  <a:pt x="20818" y="10442"/>
                </a:cubicBezTo>
                <a:cubicBezTo>
                  <a:pt x="20906" y="10534"/>
                  <a:pt x="21451" y="10542"/>
                  <a:pt x="21495" y="10451"/>
                </a:cubicBezTo>
                <a:cubicBezTo>
                  <a:pt x="21513" y="10415"/>
                  <a:pt x="21511" y="10301"/>
                  <a:pt x="21491" y="10201"/>
                </a:cubicBezTo>
                <a:cubicBezTo>
                  <a:pt x="21456" y="10027"/>
                  <a:pt x="21429" y="10017"/>
                  <a:pt x="20992" y="10014"/>
                </a:cubicBezTo>
                <a:cubicBezTo>
                  <a:pt x="20633" y="10012"/>
                  <a:pt x="20512" y="10040"/>
                  <a:pt x="20452" y="10138"/>
                </a:cubicBezTo>
                <a:cubicBezTo>
                  <a:pt x="20380" y="10254"/>
                  <a:pt x="20368" y="10253"/>
                  <a:pt x="20292" y="10129"/>
                </a:cubicBezTo>
                <a:cubicBezTo>
                  <a:pt x="20248" y="10057"/>
                  <a:pt x="20177" y="10012"/>
                  <a:pt x="20106" y="10000"/>
                </a:cubicBezTo>
                <a:close/>
                <a:moveTo>
                  <a:pt x="20091" y="12441"/>
                </a:moveTo>
                <a:cubicBezTo>
                  <a:pt x="20019" y="12436"/>
                  <a:pt x="19953" y="12471"/>
                  <a:pt x="19930" y="12547"/>
                </a:cubicBezTo>
                <a:cubicBezTo>
                  <a:pt x="19912" y="12607"/>
                  <a:pt x="19807" y="12669"/>
                  <a:pt x="19697" y="12685"/>
                </a:cubicBezTo>
                <a:cubicBezTo>
                  <a:pt x="19497" y="12713"/>
                  <a:pt x="19507" y="12724"/>
                  <a:pt x="19860" y="12876"/>
                </a:cubicBezTo>
                <a:cubicBezTo>
                  <a:pt x="20084" y="12973"/>
                  <a:pt x="20667" y="12976"/>
                  <a:pt x="20714" y="12881"/>
                </a:cubicBezTo>
                <a:cubicBezTo>
                  <a:pt x="20734" y="12839"/>
                  <a:pt x="20776" y="12839"/>
                  <a:pt x="20818" y="12881"/>
                </a:cubicBezTo>
                <a:cubicBezTo>
                  <a:pt x="20857" y="12920"/>
                  <a:pt x="21019" y="12953"/>
                  <a:pt x="21179" y="12955"/>
                </a:cubicBezTo>
                <a:cubicBezTo>
                  <a:pt x="21414" y="12957"/>
                  <a:pt x="21533" y="12888"/>
                  <a:pt x="21528" y="12754"/>
                </a:cubicBezTo>
                <a:cubicBezTo>
                  <a:pt x="21526" y="12710"/>
                  <a:pt x="21510" y="12658"/>
                  <a:pt x="21481" y="12599"/>
                </a:cubicBezTo>
                <a:cubicBezTo>
                  <a:pt x="21391" y="12420"/>
                  <a:pt x="20560" y="12404"/>
                  <a:pt x="20451" y="12580"/>
                </a:cubicBezTo>
                <a:cubicBezTo>
                  <a:pt x="20380" y="12694"/>
                  <a:pt x="20368" y="12694"/>
                  <a:pt x="20292" y="12572"/>
                </a:cubicBezTo>
                <a:cubicBezTo>
                  <a:pt x="20243" y="12491"/>
                  <a:pt x="20163" y="12446"/>
                  <a:pt x="20091" y="12441"/>
                </a:cubicBezTo>
                <a:close/>
                <a:moveTo>
                  <a:pt x="726" y="12831"/>
                </a:moveTo>
                <a:cubicBezTo>
                  <a:pt x="391" y="12838"/>
                  <a:pt x="328" y="12876"/>
                  <a:pt x="416" y="13010"/>
                </a:cubicBezTo>
                <a:cubicBezTo>
                  <a:pt x="463" y="13081"/>
                  <a:pt x="463" y="13126"/>
                  <a:pt x="418" y="13162"/>
                </a:cubicBezTo>
                <a:cubicBezTo>
                  <a:pt x="382" y="13189"/>
                  <a:pt x="368" y="13243"/>
                  <a:pt x="388" y="13282"/>
                </a:cubicBezTo>
                <a:cubicBezTo>
                  <a:pt x="435" y="13379"/>
                  <a:pt x="558" y="13371"/>
                  <a:pt x="642" y="13264"/>
                </a:cubicBezTo>
                <a:cubicBezTo>
                  <a:pt x="695" y="13198"/>
                  <a:pt x="738" y="13203"/>
                  <a:pt x="813" y="13282"/>
                </a:cubicBezTo>
                <a:cubicBezTo>
                  <a:pt x="899" y="13372"/>
                  <a:pt x="924" y="13367"/>
                  <a:pt x="991" y="13252"/>
                </a:cubicBezTo>
                <a:cubicBezTo>
                  <a:pt x="1034" y="13178"/>
                  <a:pt x="1054" y="13052"/>
                  <a:pt x="1038" y="12972"/>
                </a:cubicBezTo>
                <a:cubicBezTo>
                  <a:pt x="1013" y="12853"/>
                  <a:pt x="955" y="12826"/>
                  <a:pt x="726" y="12831"/>
                </a:cubicBezTo>
                <a:close/>
                <a:moveTo>
                  <a:pt x="20095" y="14960"/>
                </a:moveTo>
                <a:cubicBezTo>
                  <a:pt x="20021" y="14949"/>
                  <a:pt x="19950" y="14972"/>
                  <a:pt x="19920" y="15033"/>
                </a:cubicBezTo>
                <a:cubicBezTo>
                  <a:pt x="19900" y="15075"/>
                  <a:pt x="19803" y="15108"/>
                  <a:pt x="19705" y="15108"/>
                </a:cubicBezTo>
                <a:cubicBezTo>
                  <a:pt x="19608" y="15108"/>
                  <a:pt x="19528" y="15143"/>
                  <a:pt x="19528" y="15185"/>
                </a:cubicBezTo>
                <a:cubicBezTo>
                  <a:pt x="19528" y="15227"/>
                  <a:pt x="19606" y="15261"/>
                  <a:pt x="19701" y="15261"/>
                </a:cubicBezTo>
                <a:cubicBezTo>
                  <a:pt x="19797" y="15261"/>
                  <a:pt x="19909" y="15313"/>
                  <a:pt x="19951" y="15376"/>
                </a:cubicBezTo>
                <a:cubicBezTo>
                  <a:pt x="20038" y="15510"/>
                  <a:pt x="20109" y="15522"/>
                  <a:pt x="20163" y="15413"/>
                </a:cubicBezTo>
                <a:cubicBezTo>
                  <a:pt x="20184" y="15370"/>
                  <a:pt x="20234" y="15361"/>
                  <a:pt x="20273" y="15392"/>
                </a:cubicBezTo>
                <a:cubicBezTo>
                  <a:pt x="20382" y="15478"/>
                  <a:pt x="20730" y="15490"/>
                  <a:pt x="20770" y="15409"/>
                </a:cubicBezTo>
                <a:cubicBezTo>
                  <a:pt x="20792" y="15364"/>
                  <a:pt x="20848" y="15367"/>
                  <a:pt x="20919" y="15414"/>
                </a:cubicBezTo>
                <a:cubicBezTo>
                  <a:pt x="20993" y="15464"/>
                  <a:pt x="21045" y="15465"/>
                  <a:pt x="21069" y="15416"/>
                </a:cubicBezTo>
                <a:cubicBezTo>
                  <a:pt x="21093" y="15368"/>
                  <a:pt x="21145" y="15373"/>
                  <a:pt x="21215" y="15428"/>
                </a:cubicBezTo>
                <a:cubicBezTo>
                  <a:pt x="21388" y="15565"/>
                  <a:pt x="21521" y="15455"/>
                  <a:pt x="21506" y="15188"/>
                </a:cubicBezTo>
                <a:cubicBezTo>
                  <a:pt x="21492" y="14946"/>
                  <a:pt x="21368" y="14879"/>
                  <a:pt x="21239" y="15042"/>
                </a:cubicBezTo>
                <a:cubicBezTo>
                  <a:pt x="21199" y="15091"/>
                  <a:pt x="21137" y="15100"/>
                  <a:pt x="21090" y="15063"/>
                </a:cubicBezTo>
                <a:cubicBezTo>
                  <a:pt x="20927" y="14934"/>
                  <a:pt x="20542" y="14951"/>
                  <a:pt x="20456" y="15091"/>
                </a:cubicBezTo>
                <a:cubicBezTo>
                  <a:pt x="20378" y="15217"/>
                  <a:pt x="20370" y="15218"/>
                  <a:pt x="20292" y="15091"/>
                </a:cubicBezTo>
                <a:cubicBezTo>
                  <a:pt x="20247" y="15018"/>
                  <a:pt x="20169" y="14971"/>
                  <a:pt x="20095" y="14960"/>
                </a:cubicBezTo>
                <a:close/>
                <a:moveTo>
                  <a:pt x="131" y="15989"/>
                </a:moveTo>
                <a:cubicBezTo>
                  <a:pt x="108" y="15993"/>
                  <a:pt x="84" y="16015"/>
                  <a:pt x="58" y="16055"/>
                </a:cubicBezTo>
                <a:cubicBezTo>
                  <a:pt x="7" y="16133"/>
                  <a:pt x="5" y="16178"/>
                  <a:pt x="53" y="16215"/>
                </a:cubicBezTo>
                <a:cubicBezTo>
                  <a:pt x="99" y="16251"/>
                  <a:pt x="101" y="16297"/>
                  <a:pt x="57" y="16363"/>
                </a:cubicBezTo>
                <a:cubicBezTo>
                  <a:pt x="22" y="16416"/>
                  <a:pt x="11" y="16481"/>
                  <a:pt x="34" y="16509"/>
                </a:cubicBezTo>
                <a:cubicBezTo>
                  <a:pt x="56" y="16538"/>
                  <a:pt x="280" y="16552"/>
                  <a:pt x="532" y="16541"/>
                </a:cubicBezTo>
                <a:cubicBezTo>
                  <a:pt x="960" y="16522"/>
                  <a:pt x="992" y="16509"/>
                  <a:pt x="1010" y="16342"/>
                </a:cubicBezTo>
                <a:cubicBezTo>
                  <a:pt x="1033" y="16142"/>
                  <a:pt x="848" y="15921"/>
                  <a:pt x="747" y="16027"/>
                </a:cubicBezTo>
                <a:cubicBezTo>
                  <a:pt x="712" y="16064"/>
                  <a:pt x="646" y="16063"/>
                  <a:pt x="598" y="16025"/>
                </a:cubicBezTo>
                <a:cubicBezTo>
                  <a:pt x="548" y="15986"/>
                  <a:pt x="466" y="15991"/>
                  <a:pt x="400" y="16036"/>
                </a:cubicBezTo>
                <a:cubicBezTo>
                  <a:pt x="323" y="16088"/>
                  <a:pt x="262" y="16085"/>
                  <a:pt x="208" y="16029"/>
                </a:cubicBezTo>
                <a:cubicBezTo>
                  <a:pt x="180" y="15999"/>
                  <a:pt x="155" y="15985"/>
                  <a:pt x="131" y="15989"/>
                </a:cubicBezTo>
                <a:close/>
                <a:moveTo>
                  <a:pt x="20110" y="17406"/>
                </a:moveTo>
                <a:cubicBezTo>
                  <a:pt x="20057" y="17396"/>
                  <a:pt x="20004" y="17432"/>
                  <a:pt x="19951" y="17512"/>
                </a:cubicBezTo>
                <a:cubicBezTo>
                  <a:pt x="19909" y="17575"/>
                  <a:pt x="19797" y="17627"/>
                  <a:pt x="19701" y="17627"/>
                </a:cubicBezTo>
                <a:cubicBezTo>
                  <a:pt x="19606" y="17627"/>
                  <a:pt x="19528" y="17662"/>
                  <a:pt x="19528" y="17704"/>
                </a:cubicBezTo>
                <a:cubicBezTo>
                  <a:pt x="19528" y="17746"/>
                  <a:pt x="19606" y="17780"/>
                  <a:pt x="19701" y="17780"/>
                </a:cubicBezTo>
                <a:cubicBezTo>
                  <a:pt x="19797" y="17780"/>
                  <a:pt x="19906" y="17826"/>
                  <a:pt x="19944" y="17883"/>
                </a:cubicBezTo>
                <a:cubicBezTo>
                  <a:pt x="20016" y="17993"/>
                  <a:pt x="20689" y="18019"/>
                  <a:pt x="20772" y="17914"/>
                </a:cubicBezTo>
                <a:cubicBezTo>
                  <a:pt x="20796" y="17883"/>
                  <a:pt x="20855" y="17898"/>
                  <a:pt x="20902" y="17947"/>
                </a:cubicBezTo>
                <a:cubicBezTo>
                  <a:pt x="20967" y="18014"/>
                  <a:pt x="21016" y="18016"/>
                  <a:pt x="21097" y="17953"/>
                </a:cubicBezTo>
                <a:cubicBezTo>
                  <a:pt x="21173" y="17892"/>
                  <a:pt x="21225" y="17892"/>
                  <a:pt x="21270" y="17949"/>
                </a:cubicBezTo>
                <a:cubicBezTo>
                  <a:pt x="21393" y="18104"/>
                  <a:pt x="21533" y="17950"/>
                  <a:pt x="21513" y="17684"/>
                </a:cubicBezTo>
                <a:cubicBezTo>
                  <a:pt x="21494" y="17445"/>
                  <a:pt x="21483" y="17436"/>
                  <a:pt x="21208" y="17422"/>
                </a:cubicBezTo>
                <a:cubicBezTo>
                  <a:pt x="21051" y="17413"/>
                  <a:pt x="20906" y="17438"/>
                  <a:pt x="20887" y="17477"/>
                </a:cubicBezTo>
                <a:cubicBezTo>
                  <a:pt x="20867" y="17519"/>
                  <a:pt x="20803" y="17510"/>
                  <a:pt x="20732" y="17455"/>
                </a:cubicBezTo>
                <a:cubicBezTo>
                  <a:pt x="20627" y="17374"/>
                  <a:pt x="20595" y="17386"/>
                  <a:pt x="20491" y="17550"/>
                </a:cubicBezTo>
                <a:lnTo>
                  <a:pt x="20369" y="17742"/>
                </a:lnTo>
                <a:lnTo>
                  <a:pt x="20274" y="17570"/>
                </a:lnTo>
                <a:cubicBezTo>
                  <a:pt x="20219" y="17470"/>
                  <a:pt x="20164" y="17415"/>
                  <a:pt x="20110" y="17406"/>
                </a:cubicBezTo>
                <a:close/>
                <a:moveTo>
                  <a:pt x="476" y="19190"/>
                </a:moveTo>
                <a:cubicBezTo>
                  <a:pt x="-67" y="19212"/>
                  <a:pt x="-40" y="19204"/>
                  <a:pt x="53" y="19345"/>
                </a:cubicBezTo>
                <a:cubicBezTo>
                  <a:pt x="109" y="19430"/>
                  <a:pt x="111" y="19485"/>
                  <a:pt x="61" y="19561"/>
                </a:cubicBezTo>
                <a:cubicBezTo>
                  <a:pt x="24" y="19617"/>
                  <a:pt x="12" y="19687"/>
                  <a:pt x="34" y="19714"/>
                </a:cubicBezTo>
                <a:cubicBezTo>
                  <a:pt x="99" y="19796"/>
                  <a:pt x="647" y="19772"/>
                  <a:pt x="689" y="19685"/>
                </a:cubicBezTo>
                <a:cubicBezTo>
                  <a:pt x="716" y="19631"/>
                  <a:pt x="758" y="19635"/>
                  <a:pt x="819" y="19699"/>
                </a:cubicBezTo>
                <a:cubicBezTo>
                  <a:pt x="891" y="19774"/>
                  <a:pt x="919" y="19771"/>
                  <a:pt x="963" y="19683"/>
                </a:cubicBezTo>
                <a:cubicBezTo>
                  <a:pt x="1030" y="19551"/>
                  <a:pt x="1035" y="19375"/>
                  <a:pt x="974" y="19258"/>
                </a:cubicBezTo>
                <a:cubicBezTo>
                  <a:pt x="946" y="19204"/>
                  <a:pt x="762" y="19179"/>
                  <a:pt x="476" y="19190"/>
                </a:cubicBezTo>
                <a:close/>
                <a:moveTo>
                  <a:pt x="20138" y="19920"/>
                </a:moveTo>
                <a:cubicBezTo>
                  <a:pt x="20074" y="19921"/>
                  <a:pt x="19999" y="19958"/>
                  <a:pt x="19951" y="20031"/>
                </a:cubicBezTo>
                <a:cubicBezTo>
                  <a:pt x="19909" y="20094"/>
                  <a:pt x="19796" y="20146"/>
                  <a:pt x="19699" y="20146"/>
                </a:cubicBezTo>
                <a:cubicBezTo>
                  <a:pt x="19596" y="20146"/>
                  <a:pt x="19536" y="20178"/>
                  <a:pt x="19558" y="20223"/>
                </a:cubicBezTo>
                <a:cubicBezTo>
                  <a:pt x="19579" y="20265"/>
                  <a:pt x="19661" y="20299"/>
                  <a:pt x="19740" y="20299"/>
                </a:cubicBezTo>
                <a:cubicBezTo>
                  <a:pt x="19819" y="20299"/>
                  <a:pt x="19899" y="20331"/>
                  <a:pt x="19918" y="20369"/>
                </a:cubicBezTo>
                <a:cubicBezTo>
                  <a:pt x="19961" y="20458"/>
                  <a:pt x="20987" y="20449"/>
                  <a:pt x="21080" y="20358"/>
                </a:cubicBezTo>
                <a:cubicBezTo>
                  <a:pt x="21122" y="20318"/>
                  <a:pt x="21165" y="20323"/>
                  <a:pt x="21189" y="20371"/>
                </a:cubicBezTo>
                <a:cubicBezTo>
                  <a:pt x="21211" y="20415"/>
                  <a:pt x="21293" y="20451"/>
                  <a:pt x="21374" y="20451"/>
                </a:cubicBezTo>
                <a:cubicBezTo>
                  <a:pt x="21501" y="20451"/>
                  <a:pt x="21518" y="20418"/>
                  <a:pt x="21511" y="20188"/>
                </a:cubicBezTo>
                <a:lnTo>
                  <a:pt x="21504" y="19923"/>
                </a:lnTo>
                <a:lnTo>
                  <a:pt x="21044" y="19932"/>
                </a:lnTo>
                <a:cubicBezTo>
                  <a:pt x="20664" y="19939"/>
                  <a:pt x="20569" y="19966"/>
                  <a:pt x="20488" y="20092"/>
                </a:cubicBezTo>
                <a:cubicBezTo>
                  <a:pt x="20386" y="20251"/>
                  <a:pt x="20254" y="20215"/>
                  <a:pt x="20254" y="20028"/>
                </a:cubicBezTo>
                <a:cubicBezTo>
                  <a:pt x="20254" y="19955"/>
                  <a:pt x="20202" y="19919"/>
                  <a:pt x="20138" y="1992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02" name="3-layer PDI"/>
          <p:cNvSpPr/>
          <p:nvPr/>
        </p:nvSpPr>
        <p:spPr>
          <a:xfrm>
            <a:off x="5401496" y="7799035"/>
            <a:ext cx="2201807" cy="1149504"/>
          </a:xfrm>
          <a:prstGeom prst="rightArrow">
            <a:avLst>
              <a:gd name="adj1" fmla="val 32000"/>
              <a:gd name="adj2" fmla="val 70709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15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3-layer PDI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5" name="IMAGING-MODE example Science-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IMAGING-MODE example Science-RESULT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610" y="17018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941" y="17018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9900" y="5234740"/>
            <a:ext cx="4445000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fractional P"/>
          <p:cNvSpPr txBox="1"/>
          <p:nvPr/>
        </p:nvSpPr>
        <p:spPr>
          <a:xfrm>
            <a:off x="5532010" y="4723796"/>
            <a:ext cx="1954531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fractional P</a:t>
            </a:r>
          </a:p>
        </p:txBody>
      </p:sp>
      <p:sp>
        <p:nvSpPr>
          <p:cNvPr id="410" name="Stokes Q"/>
          <p:cNvSpPr txBox="1"/>
          <p:nvPr/>
        </p:nvSpPr>
        <p:spPr>
          <a:xfrm>
            <a:off x="1926575" y="6246859"/>
            <a:ext cx="161173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Stokes Q</a:t>
            </a:r>
          </a:p>
        </p:txBody>
      </p:sp>
      <p:sp>
        <p:nvSpPr>
          <p:cNvPr id="411" name="Stokes U"/>
          <p:cNvSpPr txBox="1"/>
          <p:nvPr/>
        </p:nvSpPr>
        <p:spPr>
          <a:xfrm>
            <a:off x="9480244" y="6246859"/>
            <a:ext cx="1598220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Stokes U</a:t>
            </a:r>
          </a:p>
        </p:txBody>
      </p:sp>
      <p:sp>
        <p:nvSpPr>
          <p:cNvPr id="412" name="Disk around AB Aur"/>
          <p:cNvSpPr txBox="1"/>
          <p:nvPr/>
        </p:nvSpPr>
        <p:spPr>
          <a:xfrm>
            <a:off x="5339866" y="2583013"/>
            <a:ext cx="2325068" cy="115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70000"/>
              </a:lnSpc>
              <a:spcBef>
                <a:spcPts val="600"/>
              </a:spcBef>
              <a:defRPr sz="3600" spc="0">
                <a:solidFill>
                  <a:srgbClr val="000000"/>
                </a:solidFill>
              </a:defRPr>
            </a:pPr>
            <a:r>
              <a:t>Disk around</a:t>
            </a:r>
            <a:br/>
            <a:r>
              <a:t>AB Aur</a:t>
            </a:r>
          </a:p>
        </p:txBody>
      </p:sp>
      <p:sp>
        <p:nvSpPr>
          <p:cNvPr id="413" name="Line"/>
          <p:cNvSpPr/>
          <p:nvPr/>
        </p:nvSpPr>
        <p:spPr>
          <a:xfrm>
            <a:off x="9294589" y="8937625"/>
            <a:ext cx="546101" cy="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14" name="100 mas"/>
          <p:cNvSpPr txBox="1"/>
          <p:nvPr/>
        </p:nvSpPr>
        <p:spPr>
          <a:xfrm>
            <a:off x="9064032" y="9013681"/>
            <a:ext cx="100721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i="0" spc="1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100 mas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5" name="IMAGING-MODE example Science-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IMAGING-MODE example Science-RESULT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988" y="2948709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319" y="2948709"/>
            <a:ext cx="44450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Stokes Q"/>
          <p:cNvSpPr txBox="1"/>
          <p:nvPr/>
        </p:nvSpPr>
        <p:spPr>
          <a:xfrm>
            <a:off x="2042953" y="7493768"/>
            <a:ext cx="161173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Stokes Q</a:t>
            </a:r>
          </a:p>
        </p:txBody>
      </p:sp>
      <p:sp>
        <p:nvSpPr>
          <p:cNvPr id="411" name="Stokes U"/>
          <p:cNvSpPr txBox="1"/>
          <p:nvPr/>
        </p:nvSpPr>
        <p:spPr>
          <a:xfrm>
            <a:off x="9596622" y="7493768"/>
            <a:ext cx="1598220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Stokes U</a:t>
            </a:r>
          </a:p>
        </p:txBody>
      </p:sp>
      <p:sp>
        <p:nvSpPr>
          <p:cNvPr id="412" name="Disk around AB Aur"/>
          <p:cNvSpPr txBox="1"/>
          <p:nvPr/>
        </p:nvSpPr>
        <p:spPr>
          <a:xfrm>
            <a:off x="5456244" y="3829922"/>
            <a:ext cx="2325068" cy="115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70000"/>
              </a:lnSpc>
              <a:spcBef>
                <a:spcPts val="600"/>
              </a:spcBef>
              <a:defRPr sz="3600" spc="0">
                <a:solidFill>
                  <a:srgbClr val="000000"/>
                </a:solidFill>
              </a:defRPr>
            </a:pPr>
            <a:r>
              <a:t>Disk around</a:t>
            </a:r>
            <a:br/>
            <a:r>
              <a:t>AB Aur</a:t>
            </a:r>
          </a:p>
        </p:txBody>
      </p:sp>
      <p:sp>
        <p:nvSpPr>
          <p:cNvPr id="413" name="Line"/>
          <p:cNvSpPr/>
          <p:nvPr/>
        </p:nvSpPr>
        <p:spPr>
          <a:xfrm>
            <a:off x="11848333" y="7566556"/>
            <a:ext cx="546101" cy="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14" name="100 mas"/>
          <p:cNvSpPr txBox="1"/>
          <p:nvPr/>
        </p:nvSpPr>
        <p:spPr>
          <a:xfrm>
            <a:off x="11617776" y="7642612"/>
            <a:ext cx="100721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i="0" spc="1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100 mas</a:t>
            </a:r>
          </a:p>
        </p:txBody>
      </p:sp>
    </p:spTree>
    <p:extLst>
      <p:ext uri="{BB962C8B-B14F-4D97-AF65-F5344CB8AC3E}">
        <p14:creationId xmlns:p14="http://schemas.microsoft.com/office/powerpoint/2010/main" val="9941343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7" name="IMAGING-MODE example Science-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IMAGING-MODE example Science-RESULT</a:t>
            </a:r>
          </a:p>
        </p:txBody>
      </p:sp>
      <p:sp>
        <p:nvSpPr>
          <p:cNvPr id="418" name="fractional P"/>
          <p:cNvSpPr txBox="1"/>
          <p:nvPr/>
        </p:nvSpPr>
        <p:spPr>
          <a:xfrm>
            <a:off x="5532010" y="4723796"/>
            <a:ext cx="1954531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fractional P</a:t>
            </a:r>
          </a:p>
        </p:txBody>
      </p:sp>
      <p:pic>
        <p:nvPicPr>
          <p:cNvPr id="419" name="figure_1.png" descr="figur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3209" y="2234863"/>
            <a:ext cx="10160001" cy="76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Disk around AB Aur - poorer seeing"/>
          <p:cNvSpPr txBox="1"/>
          <p:nvPr/>
        </p:nvSpPr>
        <p:spPr>
          <a:xfrm>
            <a:off x="2423711" y="1928837"/>
            <a:ext cx="817112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r>
              <a:t>Disk around AB Aur - poorer seeing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3" name="IMAGING-MODE example Science-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IMAGING-MODE example Science-RESULT</a:t>
            </a:r>
          </a:p>
        </p:txBody>
      </p:sp>
      <p:sp>
        <p:nvSpPr>
          <p:cNvPr id="424" name="Observation of AB Aur - new inner-regions of disk identified…"/>
          <p:cNvSpPr txBox="1">
            <a:spLocks noGrp="1"/>
          </p:cNvSpPr>
          <p:nvPr>
            <p:ph type="body" sz="half" idx="1"/>
          </p:nvPr>
        </p:nvSpPr>
        <p:spPr>
          <a:xfrm>
            <a:off x="571500" y="1803400"/>
            <a:ext cx="11861800" cy="281895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r>
              <a:t>Observation of AB Aur - new inner-regions of disk identified</a:t>
            </a:r>
          </a:p>
          <a:p>
            <a:pPr lvl="1"/>
            <a:r>
              <a:t>Preliminary reduction, optimal pipeline in development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059" y="3374282"/>
            <a:ext cx="10426701" cy="625647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Radial gap - real?"/>
          <p:cNvSpPr txBox="1"/>
          <p:nvPr/>
        </p:nvSpPr>
        <p:spPr>
          <a:xfrm>
            <a:off x="807770" y="9243355"/>
            <a:ext cx="251917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800"/>
              </a:spcBef>
              <a:defRPr sz="2400" i="0" spc="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Radial gap - real?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8" name="SCIENCE CASE: Imaging the inner mass-loss region of evolved st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spcBef>
                <a:spcPts val="1700"/>
              </a:spcBef>
              <a:defRPr sz="3952"/>
            </a:lvl1pPr>
          </a:lstStyle>
          <a:p>
            <a:r>
              <a:t>SCIENCE CASE: Imaging the inner mass-loss region of evolved stars</a:t>
            </a:r>
          </a:p>
        </p:txBody>
      </p:sp>
      <p:sp>
        <p:nvSpPr>
          <p:cNvPr id="209" name="Mass-loss process poorly understood…"/>
          <p:cNvSpPr txBox="1"/>
          <p:nvPr/>
        </p:nvSpPr>
        <p:spPr>
          <a:xfrm>
            <a:off x="596900" y="2054274"/>
            <a:ext cx="6764884" cy="6737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560831">
              <a:spcBef>
                <a:spcPts val="1100"/>
              </a:spcBef>
              <a:defRPr sz="2304" i="0" spc="0">
                <a:solidFill>
                  <a:srgbClr val="3A3B4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Mass-loss process poorly understood</a:t>
            </a:r>
          </a:p>
          <a:p>
            <a:pPr marL="438912" indent="-438912" defTabSz="560831">
              <a:spcBef>
                <a:spcPts val="1100"/>
              </a:spcBef>
              <a:buSzPct val="75000"/>
              <a:buFont typeface="Helvetica Neue"/>
              <a:buChar char="•"/>
              <a:defRPr sz="2304" i="0" spc="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Ejected material comprises next generation of stars &amp; planets</a:t>
            </a:r>
          </a:p>
          <a:p>
            <a:pPr marL="438912" indent="-438912" defTabSz="560831">
              <a:spcBef>
                <a:spcPts val="1100"/>
              </a:spcBef>
              <a:buSzPct val="75000"/>
              <a:buFont typeface="Helvetica Neue"/>
              <a:buChar char="•"/>
              <a:defRPr sz="2304" i="0" spc="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What drives this wind?</a:t>
            </a:r>
          </a:p>
          <a:p>
            <a:pPr marL="438912" indent="-438912" defTabSz="560831">
              <a:spcBef>
                <a:spcPts val="1100"/>
              </a:spcBef>
              <a:buSzPct val="75000"/>
              <a:buFont typeface="Helvetica Neue"/>
              <a:buChar char="•"/>
              <a:defRPr sz="2304" spc="0">
                <a:solidFill>
                  <a:srgbClr val="3A3B4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Directly image inner dust condensation region, explore grain size and composition (polarimetry)</a:t>
            </a:r>
          </a:p>
          <a:p>
            <a:pPr defTabSz="560831">
              <a:spcBef>
                <a:spcPts val="3000"/>
              </a:spcBef>
              <a:defRPr sz="2304" i="0" spc="0">
                <a:solidFill>
                  <a:srgbClr val="3A3B4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Origin of asymmetries</a:t>
            </a:r>
          </a:p>
          <a:p>
            <a:pPr marL="438912" indent="-438912" defTabSz="560831">
              <a:spcBef>
                <a:spcPts val="1100"/>
              </a:spcBef>
              <a:buSzPct val="75000"/>
              <a:buFont typeface="Helvetica Neue"/>
              <a:buChar char="•"/>
              <a:defRPr sz="2304" i="0" spc="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Asymmetries observed at wide scales - where do they originate?</a:t>
            </a:r>
          </a:p>
          <a:p>
            <a:pPr marL="438912" indent="-438912" defTabSz="560831">
              <a:spcBef>
                <a:spcPts val="1100"/>
              </a:spcBef>
              <a:buSzPct val="75000"/>
              <a:buFont typeface="Helvetica Neue"/>
              <a:buChar char="•"/>
              <a:defRPr sz="2304" i="0" spc="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At star (effect of stellar atmosphere) or interstellar medium?</a:t>
            </a:r>
          </a:p>
          <a:p>
            <a:pPr defTabSz="560831">
              <a:spcBef>
                <a:spcPts val="3000"/>
              </a:spcBef>
              <a:defRPr sz="2304" i="0" spc="0">
                <a:solidFill>
                  <a:srgbClr val="3A3B4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Extension of red giant atmospheres</a:t>
            </a:r>
          </a:p>
          <a:p>
            <a:pPr marL="438912" indent="-438912" defTabSz="560831">
              <a:spcBef>
                <a:spcPts val="1100"/>
              </a:spcBef>
              <a:buSzPct val="75000"/>
              <a:buFont typeface="Helvetica Neue"/>
              <a:buChar char="•"/>
              <a:defRPr sz="2304" i="0" spc="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Does radiative pressure on dust in atmosphere contribute to extension?</a:t>
            </a:r>
          </a:p>
        </p:txBody>
      </p:sp>
      <p:pic>
        <p:nvPicPr>
          <p:cNvPr id="210" name="image.png" descr="image.png"/>
          <p:cNvPicPr>
            <a:picLocks/>
          </p:cNvPicPr>
          <p:nvPr/>
        </p:nvPicPr>
        <p:blipFill>
          <a:blip r:embed="rId2">
            <a:extLst/>
          </a:blip>
          <a:srcRect r="1151"/>
          <a:stretch>
            <a:fillRect/>
          </a:stretch>
        </p:blipFill>
        <p:spPr>
          <a:xfrm>
            <a:off x="7690789" y="5490905"/>
            <a:ext cx="4837100" cy="306968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Peter Woitke: http://www.strw.leidenuniv.nl/~woitke/AGB_popular.html"/>
          <p:cNvSpPr txBox="1"/>
          <p:nvPr/>
        </p:nvSpPr>
        <p:spPr>
          <a:xfrm>
            <a:off x="7767386" y="8514080"/>
            <a:ext cx="468426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 spc="12"/>
            </a:pPr>
            <a:r>
              <a:t>Peter Woitke: </a:t>
            </a:r>
            <a:r>
              <a:rPr u="sng">
                <a:hlinkClick r:id="rId3"/>
              </a:rPr>
              <a:t>http://www.strw.leidenuniv.nl/~woitke/AGB_popular.html</a:t>
            </a:r>
          </a:p>
        </p:txBody>
      </p:sp>
      <p:pic>
        <p:nvPicPr>
          <p:cNvPr id="212" name="whya_lc.pdf" descr="whya_lc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91572" y="2491946"/>
            <a:ext cx="5052604" cy="192957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 Hya light curve (AAVSO)"/>
          <p:cNvSpPr txBox="1"/>
          <p:nvPr/>
        </p:nvSpPr>
        <p:spPr>
          <a:xfrm>
            <a:off x="8860353" y="4411979"/>
            <a:ext cx="249832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spc="16"/>
            </a:lvl1pPr>
          </a:lstStyle>
          <a:p>
            <a:r>
              <a:t>W Hya light curve (AAVSO)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Nuts and bolts: VAMPIRES within SCExA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Nuts and bolts: VAMPIRES within SCExAO</a:t>
            </a:r>
          </a:p>
        </p:txBody>
      </p:sp>
      <p:pic>
        <p:nvPicPr>
          <p:cNvPr id="216" name="IMG_3804_deshaked.jpg" descr="IMG_3804_deshake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0557" y="2171217"/>
            <a:ext cx="9043686" cy="678276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ubaru IR Nasmyth platform"/>
          <p:cNvSpPr txBox="1"/>
          <p:nvPr/>
        </p:nvSpPr>
        <p:spPr>
          <a:xfrm>
            <a:off x="4430204" y="8981720"/>
            <a:ext cx="4144392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6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Subaru IR Nasmyth platform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4038600" y="2743200"/>
            <a:ext cx="4598146" cy="2382811"/>
            <a:chOff x="0" y="0"/>
            <a:chExt cx="4598145" cy="2382810"/>
          </a:xfrm>
        </p:grpSpPr>
        <p:sp>
          <p:nvSpPr>
            <p:cNvPr id="218" name="AO188"/>
            <p:cNvSpPr txBox="1"/>
            <p:nvPr/>
          </p:nvSpPr>
          <p:spPr>
            <a:xfrm>
              <a:off x="0" y="1884389"/>
              <a:ext cx="1156446" cy="49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35628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ctr" defTabSz="490727">
                <a:spcBef>
                  <a:spcPts val="800"/>
                </a:spcBef>
                <a:defRPr sz="2520" b="1" i="0" spc="0">
                  <a:solidFill>
                    <a:srgbClr val="FFF5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AO188</a:t>
              </a:r>
            </a:p>
          </p:txBody>
        </p:sp>
        <p:sp>
          <p:nvSpPr>
            <p:cNvPr id="219" name="SCExAO"/>
            <p:cNvSpPr txBox="1"/>
            <p:nvPr/>
          </p:nvSpPr>
          <p:spPr>
            <a:xfrm>
              <a:off x="1231900" y="0"/>
              <a:ext cx="1156446" cy="49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35628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ctr" defTabSz="397256">
                <a:spcBef>
                  <a:spcPts val="600"/>
                </a:spcBef>
                <a:defRPr sz="2040" b="1" i="0" spc="0">
                  <a:solidFill>
                    <a:srgbClr val="FFF5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SCExAO</a:t>
              </a:r>
            </a:p>
          </p:txBody>
        </p:sp>
        <p:sp>
          <p:nvSpPr>
            <p:cNvPr id="220" name="Line"/>
            <p:cNvSpPr/>
            <p:nvPr/>
          </p:nvSpPr>
          <p:spPr>
            <a:xfrm>
              <a:off x="1842914" y="429914"/>
              <a:ext cx="371942" cy="807195"/>
            </a:xfrm>
            <a:prstGeom prst="line">
              <a:avLst/>
            </a:prstGeom>
            <a:noFill/>
            <a:ln w="88900" cap="flat">
              <a:solidFill>
                <a:srgbClr val="FFF200"/>
              </a:solidFill>
              <a:prstDash val="solid"/>
              <a:miter lim="400000"/>
              <a:tailEnd type="triangle" w="med" len="med"/>
            </a:ln>
            <a:effectLst>
              <a:outerShdw blurRad="38100" dist="35628" dir="54000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600" i="0" spc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21" name="HICIAO"/>
            <p:cNvSpPr txBox="1"/>
            <p:nvPr/>
          </p:nvSpPr>
          <p:spPr>
            <a:xfrm>
              <a:off x="3441700" y="495300"/>
              <a:ext cx="1156446" cy="49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35628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ctr" defTabSz="455675">
                <a:spcBef>
                  <a:spcPts val="700"/>
                </a:spcBef>
                <a:defRPr sz="2340" b="1" i="0" spc="0">
                  <a:solidFill>
                    <a:srgbClr val="FFF5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HICIAO</a:t>
              </a:r>
            </a:p>
          </p:txBody>
        </p:sp>
        <p:sp>
          <p:nvSpPr>
            <p:cNvPr id="222" name="Line"/>
            <p:cNvSpPr/>
            <p:nvPr/>
          </p:nvSpPr>
          <p:spPr>
            <a:xfrm flipH="1">
              <a:off x="4009531" y="925214"/>
              <a:ext cx="43184" cy="766268"/>
            </a:xfrm>
            <a:prstGeom prst="line">
              <a:avLst/>
            </a:prstGeom>
            <a:noFill/>
            <a:ln w="88900" cap="flat">
              <a:solidFill>
                <a:srgbClr val="FFF200"/>
              </a:solidFill>
              <a:prstDash val="solid"/>
              <a:miter lim="400000"/>
              <a:tailEnd type="triangle" w="med" len="med"/>
            </a:ln>
            <a:effectLst>
              <a:outerShdw blurRad="38100" dist="35628" dir="54000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600" i="0" spc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790" y="573295"/>
            <a:ext cx="11469220" cy="8607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9031" y="0"/>
            <a:ext cx="10506738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New mode -  Differential spectral line imaging - Hɑ, SII Operates double-differential to calibrate NCP"/>
          <p:cNvSpPr/>
          <p:nvPr/>
        </p:nvSpPr>
        <p:spPr>
          <a:xfrm>
            <a:off x="6489766" y="388784"/>
            <a:ext cx="6146467" cy="1554250"/>
          </a:xfrm>
          <a:prstGeom prst="roundRect">
            <a:avLst>
              <a:gd name="adj" fmla="val 12257"/>
            </a:avLst>
          </a:prstGeom>
          <a:solidFill>
            <a:srgbClr val="CE6D6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New mode - </a:t>
            </a:r>
            <a:br/>
            <a:r>
              <a:t>Differential spectral line imaging - Hɑ, SII</a:t>
            </a:r>
            <a:br/>
            <a:r>
              <a:t>Operates double-differential to calibrate NCP</a:t>
            </a:r>
            <a:br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"/>
          <p:cNvSpPr/>
          <p:nvPr/>
        </p:nvSpPr>
        <p:spPr>
          <a:xfrm>
            <a:off x="8785572" y="2052736"/>
            <a:ext cx="3963343" cy="7472992"/>
          </a:xfrm>
          <a:prstGeom prst="rect">
            <a:avLst/>
          </a:prstGeom>
          <a:solidFill>
            <a:srgbClr val="DCCAB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600" i="0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31" name="Diffraction limited imaging through atmosphere: One method: Non-Redundant Mas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Diffraction limited imaging through atmosphere: One method: Non-Redundant Masking</a:t>
            </a:r>
          </a:p>
        </p:txBody>
      </p:sp>
      <p:sp>
        <p:nvSpPr>
          <p:cNvPr id="232" name="State of the art 10m telescope: - Diffraction limit ~ 10 mas - Seeing limited ~ 1000 mas…"/>
          <p:cNvSpPr txBox="1"/>
          <p:nvPr/>
        </p:nvSpPr>
        <p:spPr>
          <a:xfrm>
            <a:off x="444500" y="1986207"/>
            <a:ext cx="5020767" cy="240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20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State of the art 10m telescope:</a:t>
            </a:r>
            <a:br/>
            <a:r>
              <a:t>- Diffraction limit ~ 10 mas</a:t>
            </a:r>
            <a:br/>
            <a:r>
              <a:t>- Seeing limited ~ 1000 mas</a:t>
            </a:r>
          </a:p>
          <a:p>
            <a:pPr>
              <a:spcBef>
                <a:spcPts val="600"/>
              </a:spcBef>
              <a:defRPr sz="20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The goal</a:t>
            </a:r>
            <a:r>
              <a:t>: mitigate the effect of the turbulent atmosphere to allow diffraction limited, high contrast imaging.</a:t>
            </a:r>
          </a:p>
        </p:txBody>
      </p:sp>
      <p:sp>
        <p:nvSpPr>
          <p:cNvPr id="233" name="Aperture masking interferometry present state of art…"/>
          <p:cNvSpPr txBox="1"/>
          <p:nvPr/>
        </p:nvSpPr>
        <p:spPr>
          <a:xfrm>
            <a:off x="330200" y="4397736"/>
            <a:ext cx="8744944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spcBef>
                <a:spcPts val="0"/>
              </a:spcBef>
              <a:defRPr sz="24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Aperture masking interferometry present state of art</a:t>
            </a:r>
          </a:p>
          <a:p>
            <a:pPr defTabSz="825500">
              <a:spcBef>
                <a:spcPts val="0"/>
              </a:spcBef>
              <a:defRPr sz="24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	—&gt; Each and every hole-pair is baseline of interferometer</a:t>
            </a:r>
          </a:p>
          <a:p>
            <a:pPr defTabSz="825500">
              <a:spcBef>
                <a:spcPts val="0"/>
              </a:spcBef>
              <a:defRPr sz="24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	—&gt; Recover diffraction limited performance </a:t>
            </a:r>
          </a:p>
        </p:txBody>
      </p:sp>
      <p:pic>
        <p:nvPicPr>
          <p:cNvPr id="234" name="image1_exp.mov" descr="image1_exp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959272" y="621078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2_exp.mov" descr="image2_exp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4813871" y="6210784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ψ  - Measured baseline phase…"/>
          <p:cNvSpPr txBox="1"/>
          <p:nvPr/>
        </p:nvSpPr>
        <p:spPr>
          <a:xfrm>
            <a:off x="8661027" y="2349500"/>
            <a:ext cx="4212433" cy="472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1800" i="0" spc="0">
                <a:solidFill>
                  <a:srgbClr val="242634"/>
                </a:solidFill>
                <a:latin typeface="Symbol"/>
                <a:ea typeface="Symbol"/>
                <a:cs typeface="Symbol"/>
                <a:sym typeface="Symbol"/>
              </a:defRPr>
            </a:pPr>
            <a:r>
              <a:t>y  - Measured baseline phase</a:t>
            </a:r>
          </a:p>
          <a:p>
            <a:pPr algn="ctr">
              <a:spcBef>
                <a:spcPts val="0"/>
              </a:spcBef>
              <a:defRPr sz="1800" i="0" spc="0">
                <a:solidFill>
                  <a:srgbClr val="242634"/>
                </a:solidFill>
                <a:latin typeface="Symbol"/>
                <a:ea typeface="Symbol"/>
                <a:cs typeface="Symbol"/>
                <a:sym typeface="Symbol"/>
              </a:defRPr>
            </a:pPr>
            <a:r>
              <a:t>f  - Actual baseline phase</a:t>
            </a:r>
          </a:p>
          <a:p>
            <a:pPr algn="ctr">
              <a:spcBef>
                <a:spcPts val="0"/>
              </a:spcBef>
              <a:defRPr sz="1800" i="0" spc="0">
                <a:solidFill>
                  <a:srgbClr val="242634"/>
                </a:solidFill>
                <a:latin typeface="Symbol"/>
                <a:ea typeface="Symbol"/>
                <a:cs typeface="Symbol"/>
                <a:sym typeface="Symbol"/>
              </a:defRPr>
            </a:pPr>
            <a:r>
              <a:t>e - error from atmosphere </a:t>
            </a:r>
          </a:p>
          <a:p>
            <a:pPr algn="ctr">
              <a:spcBef>
                <a:spcPts val="1800"/>
              </a:spcBef>
              <a:defRPr sz="1800" i="0" spc="0">
                <a:solidFill>
                  <a:srgbClr val="242634"/>
                </a:solidFill>
                <a:latin typeface="Symbol"/>
                <a:ea typeface="Symbol"/>
                <a:cs typeface="Symbol"/>
                <a:sym typeface="Symbol"/>
              </a:defRPr>
            </a:pPr>
            <a:r>
              <a:t>y</a:t>
            </a:r>
            <a:r>
              <a:rPr baseline="-5999"/>
              <a:t>12</a:t>
            </a:r>
            <a:r>
              <a:t> = f</a:t>
            </a:r>
            <a:r>
              <a:rPr baseline="-5999"/>
              <a:t>12</a:t>
            </a:r>
            <a:r>
              <a:t> + e</a:t>
            </a:r>
            <a:r>
              <a:rPr baseline="-5999"/>
              <a:t>2</a:t>
            </a:r>
          </a:p>
          <a:p>
            <a:pPr algn="ctr">
              <a:spcBef>
                <a:spcPts val="0"/>
              </a:spcBef>
              <a:defRPr sz="1800" i="0" spc="0">
                <a:solidFill>
                  <a:srgbClr val="242634"/>
                </a:solidFill>
                <a:latin typeface="Symbol"/>
                <a:ea typeface="Symbol"/>
                <a:cs typeface="Symbol"/>
                <a:sym typeface="Symbol"/>
              </a:defRPr>
            </a:pPr>
            <a:r>
              <a:t>y</a:t>
            </a:r>
            <a:r>
              <a:rPr baseline="-5999"/>
              <a:t>23</a:t>
            </a:r>
            <a:r>
              <a:t> = f</a:t>
            </a:r>
            <a:r>
              <a:rPr baseline="-5999"/>
              <a:t>23</a:t>
            </a:r>
            <a:r>
              <a:t> + e</a:t>
            </a:r>
            <a:r>
              <a:rPr baseline="-5999"/>
              <a:t>3</a:t>
            </a:r>
            <a:r>
              <a:t> - e</a:t>
            </a:r>
            <a:r>
              <a:rPr baseline="-5999"/>
              <a:t>2</a:t>
            </a:r>
          </a:p>
          <a:p>
            <a:pPr algn="ctr">
              <a:spcBef>
                <a:spcPts val="0"/>
              </a:spcBef>
              <a:defRPr sz="1800" i="0" spc="0">
                <a:solidFill>
                  <a:srgbClr val="242634"/>
                </a:solidFill>
                <a:latin typeface="Symbol"/>
                <a:ea typeface="Symbol"/>
                <a:cs typeface="Symbol"/>
                <a:sym typeface="Symbol"/>
              </a:defRPr>
            </a:pPr>
            <a:r>
              <a:t>y</a:t>
            </a:r>
            <a:r>
              <a:rPr baseline="-5999"/>
              <a:t>31</a:t>
            </a:r>
            <a:r>
              <a:t> = f</a:t>
            </a:r>
            <a:r>
              <a:rPr baseline="-5999"/>
              <a:t>31</a:t>
            </a:r>
            <a:r>
              <a:t> - e</a:t>
            </a:r>
            <a:r>
              <a:rPr baseline="-5999"/>
              <a:t>3</a:t>
            </a:r>
          </a:p>
          <a:p>
            <a:pPr algn="ctr">
              <a:spcBef>
                <a:spcPts val="1800"/>
              </a:spcBef>
              <a:defRPr sz="1800" i="0" spc="0">
                <a:solidFill>
                  <a:srgbClr val="242634"/>
                </a:solidFill>
                <a:latin typeface="Symbol"/>
                <a:ea typeface="Symbol"/>
                <a:cs typeface="Symbol"/>
                <a:sym typeface="Symbol"/>
              </a:defRPr>
            </a:pPr>
            <a:r>
              <a:t>C.P. = y</a:t>
            </a:r>
            <a:r>
              <a:rPr baseline="-5999"/>
              <a:t>12</a:t>
            </a:r>
            <a:r>
              <a:t> + y</a:t>
            </a:r>
            <a:r>
              <a:rPr baseline="-5999"/>
              <a:t>23 +</a:t>
            </a:r>
            <a:r>
              <a:t> y</a:t>
            </a:r>
            <a:r>
              <a:rPr baseline="-5999"/>
              <a:t>31 </a:t>
            </a:r>
            <a:br>
              <a:rPr baseline="-5999"/>
            </a:br>
            <a:r>
              <a:rPr baseline="-5999"/>
              <a:t>                        </a:t>
            </a:r>
            <a:r>
              <a:t>= f</a:t>
            </a:r>
            <a:r>
              <a:rPr baseline="-5999"/>
              <a:t>12</a:t>
            </a:r>
            <a:r>
              <a:t>  + f</a:t>
            </a:r>
            <a:r>
              <a:rPr baseline="-5999"/>
              <a:t>23</a:t>
            </a:r>
            <a:r>
              <a:t>  + f</a:t>
            </a:r>
            <a:r>
              <a:rPr baseline="-5999"/>
              <a:t>31</a:t>
            </a:r>
          </a:p>
        </p:txBody>
      </p:sp>
      <p:grpSp>
        <p:nvGrpSpPr>
          <p:cNvPr id="247" name="Group"/>
          <p:cNvGrpSpPr/>
          <p:nvPr/>
        </p:nvGrpSpPr>
        <p:grpSpPr>
          <a:xfrm>
            <a:off x="9486540" y="6555681"/>
            <a:ext cx="2561407" cy="2561407"/>
            <a:chOff x="0" y="0"/>
            <a:chExt cx="2561406" cy="2561406"/>
          </a:xfrm>
        </p:grpSpPr>
        <p:sp>
          <p:nvSpPr>
            <p:cNvPr id="237" name="Circle"/>
            <p:cNvSpPr/>
            <p:nvPr/>
          </p:nvSpPr>
          <p:spPr>
            <a:xfrm>
              <a:off x="0" y="0"/>
              <a:ext cx="2561407" cy="2561407"/>
            </a:xfrm>
            <a:prstGeom prst="ellipse">
              <a:avLst/>
            </a:prstGeom>
            <a:gradFill flip="none" rotWithShape="1"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spcBef>
                  <a:spcPts val="0"/>
                </a:spcBef>
                <a:defRPr sz="2400" i="0" spc="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8" name="Circle"/>
            <p:cNvSpPr/>
            <p:nvPr/>
          </p:nvSpPr>
          <p:spPr>
            <a:xfrm>
              <a:off x="572803" y="432304"/>
              <a:ext cx="270192" cy="270192"/>
            </a:xfrm>
            <a:prstGeom prst="ellipse">
              <a:avLst/>
            </a:prstGeom>
            <a:solidFill>
              <a:srgbClr val="FFFCFC"/>
            </a:solidFill>
            <a:ln w="25400" cap="flat">
              <a:solidFill>
                <a:srgbClr val="000301"/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spcBef>
                  <a:spcPts val="0"/>
                </a:spcBef>
                <a:defRPr sz="2400" i="0" spc="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9" name="Circle"/>
            <p:cNvSpPr/>
            <p:nvPr/>
          </p:nvSpPr>
          <p:spPr>
            <a:xfrm>
              <a:off x="1848103" y="1167223"/>
              <a:ext cx="270192" cy="270191"/>
            </a:xfrm>
            <a:prstGeom prst="ellipse">
              <a:avLst/>
            </a:prstGeom>
            <a:solidFill>
              <a:srgbClr val="FFFCFC"/>
            </a:solidFill>
            <a:ln w="25400" cap="flat">
              <a:solidFill>
                <a:srgbClr val="000301"/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spcBef>
                  <a:spcPts val="0"/>
                </a:spcBef>
                <a:defRPr sz="2400" i="0" spc="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0" name="Circle"/>
            <p:cNvSpPr/>
            <p:nvPr/>
          </p:nvSpPr>
          <p:spPr>
            <a:xfrm>
              <a:off x="918647" y="1869718"/>
              <a:ext cx="270192" cy="270192"/>
            </a:xfrm>
            <a:prstGeom prst="ellipse">
              <a:avLst/>
            </a:prstGeom>
            <a:solidFill>
              <a:srgbClr val="FFFCFC"/>
            </a:solidFill>
            <a:ln w="25400" cap="flat">
              <a:solidFill>
                <a:srgbClr val="000301"/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spcBef>
                  <a:spcPts val="0"/>
                </a:spcBef>
                <a:defRPr sz="2400" i="0" spc="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1" name="1"/>
            <p:cNvSpPr txBox="1"/>
            <p:nvPr/>
          </p:nvSpPr>
          <p:spPr>
            <a:xfrm>
              <a:off x="862551" y="243171"/>
              <a:ext cx="384294" cy="734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4200" i="0" spc="0">
                  <a:solidFill>
                    <a:srgbClr val="FFFFFF"/>
                  </a:solidFill>
                  <a:latin typeface="Baghdad"/>
                  <a:ea typeface="Baghdad"/>
                  <a:cs typeface="Baghdad"/>
                  <a:sym typeface="Baghdad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2" name="2"/>
            <p:cNvSpPr txBox="1"/>
            <p:nvPr/>
          </p:nvSpPr>
          <p:spPr>
            <a:xfrm>
              <a:off x="2139909" y="994301"/>
              <a:ext cx="384294" cy="734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4200" i="0" spc="0">
                  <a:solidFill>
                    <a:srgbClr val="FFFFFF"/>
                  </a:solidFill>
                  <a:latin typeface="Baghdad"/>
                  <a:ea typeface="Baghdad"/>
                  <a:cs typeface="Baghdad"/>
                  <a:sym typeface="Baghdad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3" name="3"/>
            <p:cNvSpPr txBox="1"/>
            <p:nvPr/>
          </p:nvSpPr>
          <p:spPr>
            <a:xfrm>
              <a:off x="1188838" y="1685989"/>
              <a:ext cx="384294" cy="734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4200" i="0" spc="0">
                  <a:solidFill>
                    <a:srgbClr val="FFFFFF"/>
                  </a:solidFill>
                  <a:latin typeface="Baghdad"/>
                  <a:ea typeface="Baghdad"/>
                  <a:cs typeface="Baghdad"/>
                  <a:sym typeface="Baghdad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44" name="Line"/>
            <p:cNvSpPr/>
            <p:nvPr/>
          </p:nvSpPr>
          <p:spPr>
            <a:xfrm flipH="1" flipV="1">
              <a:off x="713303" y="561996"/>
              <a:ext cx="1264493" cy="734919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spcBef>
                  <a:spcPts val="0"/>
                </a:spcBef>
                <a:defRPr sz="1200" i="0" spc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 flipV="1">
              <a:off x="1048339" y="1296914"/>
              <a:ext cx="961879" cy="734919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spcBef>
                  <a:spcPts val="0"/>
                </a:spcBef>
                <a:defRPr sz="1200" i="0" spc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688085" y="580008"/>
              <a:ext cx="331435" cy="1455428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spcBef>
                  <a:spcPts val="0"/>
                </a:spcBef>
                <a:defRPr sz="1200" i="0" spc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48" name="Visibilities - a power spectrum, independent of phase"/>
          <p:cNvSpPr txBox="1"/>
          <p:nvPr/>
        </p:nvSpPr>
        <p:spPr>
          <a:xfrm>
            <a:off x="468314" y="5529162"/>
            <a:ext cx="826551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6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Visibilities - </a:t>
            </a:r>
            <a:r>
              <a:rPr sz="2600"/>
              <a:t>a power spectrum, independent of phase</a:t>
            </a:r>
          </a:p>
        </p:txBody>
      </p:sp>
      <p:sp>
        <p:nvSpPr>
          <p:cNvPr id="249" name="Closure phase  independent of phase"/>
          <p:cNvSpPr txBox="1"/>
          <p:nvPr/>
        </p:nvSpPr>
        <p:spPr>
          <a:xfrm>
            <a:off x="9162776" y="2038379"/>
            <a:ext cx="3208935" cy="105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600" i="0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Closure phase </a:t>
            </a:r>
            <a:br/>
            <a:r>
              <a:rPr sz="2600"/>
              <a:t>independent of phase</a:t>
            </a:r>
          </a:p>
        </p:txBody>
      </p:sp>
      <p:pic>
        <p:nvPicPr>
          <p:cNvPr id="250" name="jwst_mask.jpg" descr="jwst_mask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83712" y="2068545"/>
            <a:ext cx="3158870" cy="2235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9999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19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119999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7" fill="hold" display="0">
                  <p:stCondLst>
                    <p:cond delay="indefinite"/>
                  </p:stCondLst>
                </p:cTn>
                <p:tgtEl>
                  <p:spTgt spid="234"/>
                </p:tgtEl>
              </p:cMediaNode>
            </p:video>
            <p:video>
              <p:cMediaNode vol="100000">
                <p:cTn id="38" fill="hold" display="0">
                  <p:stCondLst>
                    <p:cond delay="indefinite"/>
                  </p:stCondLst>
                </p:cTn>
                <p:tgtEl>
                  <p:spTgt spid="235"/>
                </p:tgtEl>
              </p:cMediaNode>
            </p:video>
          </p:childTnLst>
        </p:cTn>
      </p:par>
    </p:tnLst>
    <p:bldLst>
      <p:bldP spid="230" grpId="4" animBg="1" advAuto="0"/>
      <p:bldP spid="236" grpId="6" animBg="1" advAuto="0"/>
      <p:bldP spid="247" grpId="7" animBg="1" advAuto="0"/>
      <p:bldP spid="248" grpId="3" animBg="1" advAuto="0"/>
      <p:bldP spid="249" grpId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ower spectrum example: annul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Power spectrum example: annulus</a:t>
            </a:r>
          </a:p>
        </p:txBody>
      </p:sp>
      <p:sp>
        <p:nvSpPr>
          <p:cNvPr id="253" name="Discrete sampling of Annulus PS Excellent Fourier coverage, arbitrarily short baselines."/>
          <p:cNvSpPr txBox="1"/>
          <p:nvPr/>
        </p:nvSpPr>
        <p:spPr>
          <a:xfrm>
            <a:off x="1692572" y="2174040"/>
            <a:ext cx="9609919" cy="1079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ctr">
              <a:spcBef>
                <a:spcPts val="1200"/>
              </a:spcBef>
              <a:defRPr sz="3100" i="0" spc="0">
                <a:solidFill>
                  <a:srgbClr val="3A3B4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Discrete sampling of Annulus PS</a:t>
            </a:r>
            <a:br/>
            <a:r>
              <a:rPr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Excellent Fourier coverage, arbitrarily short baselines.</a:t>
            </a:r>
          </a:p>
        </p:txBody>
      </p:sp>
      <p:grpSp>
        <p:nvGrpSpPr>
          <p:cNvPr id="256" name="ps_vega_75win_notsampled.png"/>
          <p:cNvGrpSpPr/>
          <p:nvPr/>
        </p:nvGrpSpPr>
        <p:grpSpPr>
          <a:xfrm>
            <a:off x="629046" y="3453094"/>
            <a:ext cx="5730202" cy="5765602"/>
            <a:chOff x="0" y="0"/>
            <a:chExt cx="5730200" cy="5765600"/>
          </a:xfrm>
        </p:grpSpPr>
        <p:pic>
          <p:nvPicPr>
            <p:cNvPr id="255" name="ps_vega_75win_notsampled.png" descr="ps_vega_75win_notsample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5100" y="114300"/>
              <a:ext cx="5400001" cy="53338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4" name="ps_vega_75win_notsampled.png" descr="ps_vega_75win_notsampled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730201" cy="5765601"/>
            </a:xfrm>
            <a:prstGeom prst="rect">
              <a:avLst/>
            </a:prstGeom>
            <a:effectLst/>
          </p:spPr>
        </p:pic>
      </p:grpSp>
      <p:grpSp>
        <p:nvGrpSpPr>
          <p:cNvPr id="259" name="ps_vega_75win_sampled.png"/>
          <p:cNvGrpSpPr/>
          <p:nvPr/>
        </p:nvGrpSpPr>
        <p:grpSpPr>
          <a:xfrm>
            <a:off x="6635816" y="3438974"/>
            <a:ext cx="5730201" cy="5793841"/>
            <a:chOff x="0" y="0"/>
            <a:chExt cx="5730200" cy="5793839"/>
          </a:xfrm>
        </p:grpSpPr>
        <p:pic>
          <p:nvPicPr>
            <p:cNvPr id="258" name="ps_vega_75win_sampled.png" descr="ps_vega_75win_sample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5100" y="114300"/>
              <a:ext cx="5400001" cy="53620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7" name="ps_vega_75win_sampled.png" descr="ps_vega_75win_sampled.png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730201" cy="5793840"/>
            </a:xfrm>
            <a:prstGeom prst="rect">
              <a:avLst/>
            </a:prstGeom>
            <a:effectLst/>
          </p:spPr>
        </p:pic>
      </p:grpSp>
      <p:sp>
        <p:nvSpPr>
          <p:cNvPr id="260" name="Vega, 4s integration"/>
          <p:cNvSpPr txBox="1"/>
          <p:nvPr/>
        </p:nvSpPr>
        <p:spPr>
          <a:xfrm>
            <a:off x="5090372" y="9161304"/>
            <a:ext cx="2814321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200"/>
              </a:spcBef>
              <a:defRPr sz="2500" i="0" spc="0">
                <a:solidFill>
                  <a:srgbClr val="3A3B4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sz="31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Vega, 4s integration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3" name="Differential calibration - in an ideal worl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Differential calibration - in an ideal world…</a:t>
            </a:r>
          </a:p>
        </p:txBody>
      </p:sp>
      <p:sp>
        <p:nvSpPr>
          <p:cNvPr id="264" name="H polarisation image ⭑  Error (seeing, systematics)"/>
          <p:cNvSpPr/>
          <p:nvPr/>
        </p:nvSpPr>
        <p:spPr>
          <a:xfrm>
            <a:off x="889000" y="2791177"/>
            <a:ext cx="3018384" cy="1558975"/>
          </a:xfrm>
          <a:prstGeom prst="roundRect">
            <a:avLst>
              <a:gd name="adj" fmla="val 13304"/>
            </a:avLst>
          </a:prstGeom>
          <a:solidFill>
            <a:srgbClr val="34A5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5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H polarisation image</a:t>
            </a:r>
            <a:br/>
            <a:r>
              <a:t>⭑ </a:t>
            </a:r>
            <a:br/>
            <a:r>
              <a:t>Error (seeing, systematics)</a:t>
            </a:r>
          </a:p>
        </p:txBody>
      </p:sp>
      <p:sp>
        <p:nvSpPr>
          <p:cNvPr id="265" name="H polarisation visibilities x  Error visibilities"/>
          <p:cNvSpPr/>
          <p:nvPr/>
        </p:nvSpPr>
        <p:spPr>
          <a:xfrm>
            <a:off x="889000" y="5985629"/>
            <a:ext cx="3018384" cy="1558975"/>
          </a:xfrm>
          <a:prstGeom prst="roundRect">
            <a:avLst>
              <a:gd name="adj" fmla="val 13304"/>
            </a:avLst>
          </a:prstGeom>
          <a:solidFill>
            <a:srgbClr val="8AB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5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H polarisation visibilities</a:t>
            </a:r>
            <a:br/>
            <a:r>
              <a:t>x </a:t>
            </a:r>
            <a:br/>
            <a:r>
              <a:t>Error visibilities</a:t>
            </a:r>
          </a:p>
        </p:txBody>
      </p:sp>
      <p:sp>
        <p:nvSpPr>
          <p:cNvPr id="266" name="Arrow"/>
          <p:cNvSpPr/>
          <p:nvPr/>
        </p:nvSpPr>
        <p:spPr>
          <a:xfrm rot="5400000">
            <a:off x="1763191" y="4845677"/>
            <a:ext cx="1270001" cy="644427"/>
          </a:xfrm>
          <a:prstGeom prst="rightArrow">
            <a:avLst>
              <a:gd name="adj1" fmla="val 29960"/>
              <a:gd name="adj2" fmla="val 10560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i="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67" name="FT"/>
          <p:cNvSpPr txBox="1"/>
          <p:nvPr/>
        </p:nvSpPr>
        <p:spPr>
          <a:xfrm>
            <a:off x="2182767" y="5083527"/>
            <a:ext cx="46695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2400" b="1" i="0" spc="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FT</a:t>
            </a:r>
          </a:p>
        </p:txBody>
      </p:sp>
      <p:sp>
        <p:nvSpPr>
          <p:cNvPr id="268" name="V polarisation image ⭑  Error (seeing, systematics)"/>
          <p:cNvSpPr/>
          <p:nvPr/>
        </p:nvSpPr>
        <p:spPr>
          <a:xfrm>
            <a:off x="4993208" y="2791579"/>
            <a:ext cx="3018384" cy="1558975"/>
          </a:xfrm>
          <a:prstGeom prst="roundRect">
            <a:avLst>
              <a:gd name="adj" fmla="val 13304"/>
            </a:avLst>
          </a:prstGeom>
          <a:solidFill>
            <a:srgbClr val="34A5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5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V polarisation image</a:t>
            </a:r>
            <a:br/>
            <a:r>
              <a:t>⭑ </a:t>
            </a:r>
            <a:br/>
            <a:r>
              <a:t>Error (seeing, systematics)</a:t>
            </a:r>
          </a:p>
        </p:txBody>
      </p:sp>
      <p:sp>
        <p:nvSpPr>
          <p:cNvPr id="269" name="V polarisation visibilities x  Error visibilities"/>
          <p:cNvSpPr/>
          <p:nvPr/>
        </p:nvSpPr>
        <p:spPr>
          <a:xfrm>
            <a:off x="4993208" y="5986031"/>
            <a:ext cx="3018384" cy="1558975"/>
          </a:xfrm>
          <a:prstGeom prst="roundRect">
            <a:avLst>
              <a:gd name="adj" fmla="val 13304"/>
            </a:avLst>
          </a:prstGeom>
          <a:solidFill>
            <a:srgbClr val="8AB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5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V polarisation visibilities</a:t>
            </a:r>
            <a:br/>
            <a:r>
              <a:t>x </a:t>
            </a:r>
            <a:br/>
            <a:r>
              <a:t>Error visibilities</a:t>
            </a:r>
          </a:p>
        </p:txBody>
      </p:sp>
      <p:sp>
        <p:nvSpPr>
          <p:cNvPr id="270" name="Arrow"/>
          <p:cNvSpPr/>
          <p:nvPr/>
        </p:nvSpPr>
        <p:spPr>
          <a:xfrm rot="5400000">
            <a:off x="5867400" y="4846079"/>
            <a:ext cx="1270000" cy="644427"/>
          </a:xfrm>
          <a:prstGeom prst="rightArrow">
            <a:avLst>
              <a:gd name="adj1" fmla="val 29960"/>
              <a:gd name="adj2" fmla="val 10560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i="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71" name="FT"/>
          <p:cNvSpPr txBox="1"/>
          <p:nvPr/>
        </p:nvSpPr>
        <p:spPr>
          <a:xfrm>
            <a:off x="6286976" y="5083929"/>
            <a:ext cx="46695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2400" b="1" i="0" spc="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FT</a:t>
            </a:r>
          </a:p>
        </p:txBody>
      </p:sp>
      <p:sp>
        <p:nvSpPr>
          <p:cNvPr id="272" name="÷"/>
          <p:cNvSpPr txBox="1"/>
          <p:nvPr/>
        </p:nvSpPr>
        <p:spPr>
          <a:xfrm>
            <a:off x="4190148" y="6295216"/>
            <a:ext cx="52029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4800" b="1" i="0" spc="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÷</a:t>
            </a:r>
          </a:p>
        </p:txBody>
      </p:sp>
      <p:sp>
        <p:nvSpPr>
          <p:cNvPr id="273" name="="/>
          <p:cNvSpPr txBox="1"/>
          <p:nvPr/>
        </p:nvSpPr>
        <p:spPr>
          <a:xfrm>
            <a:off x="8433218" y="6295216"/>
            <a:ext cx="52029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4800" b="1" i="0" spc="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=</a:t>
            </a:r>
          </a:p>
        </p:txBody>
      </p:sp>
      <p:sp>
        <p:nvSpPr>
          <p:cNvPr id="274" name="V/H polarisation visibilities…"/>
          <p:cNvSpPr/>
          <p:nvPr/>
        </p:nvSpPr>
        <p:spPr>
          <a:xfrm>
            <a:off x="9375140" y="5985629"/>
            <a:ext cx="3018384" cy="1558975"/>
          </a:xfrm>
          <a:prstGeom prst="roundRect">
            <a:avLst>
              <a:gd name="adj" fmla="val 13304"/>
            </a:avLst>
          </a:prstGeom>
          <a:solidFill>
            <a:srgbClr val="8AB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5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V/H polarisation visibilities</a:t>
            </a:r>
          </a:p>
          <a:p>
            <a:pPr algn="ctr">
              <a:lnSpc>
                <a:spcPct val="80000"/>
              </a:lnSpc>
              <a:spcBef>
                <a:spcPts val="800"/>
              </a:spcBef>
              <a:defRPr sz="25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(CLEAN OBSERVABLE)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1081</Words>
  <Application>Microsoft Macintosh PowerPoint</Application>
  <PresentationFormat>Custom</PresentationFormat>
  <Paragraphs>164</Paragraphs>
  <Slides>26</Slides>
  <Notes>2</Notes>
  <HiddenSlides>1</HiddenSlides>
  <MMClips>4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Arial</vt:lpstr>
      <vt:lpstr>Avenir Next</vt:lpstr>
      <vt:lpstr>Avenir Next Medium</vt:lpstr>
      <vt:lpstr>Baghdad</vt:lpstr>
      <vt:lpstr>Baskerville</vt:lpstr>
      <vt:lpstr>Calibri</vt:lpstr>
      <vt:lpstr>DIN Alternate</vt:lpstr>
      <vt:lpstr>DIN Condensed</vt:lpstr>
      <vt:lpstr>Gill Sans</vt:lpstr>
      <vt:lpstr>Helvetica</vt:lpstr>
      <vt:lpstr>Helvetica Light</vt:lpstr>
      <vt:lpstr>Helvetica Neue</vt:lpstr>
      <vt:lpstr>Helvetica Neue Bold Condensed</vt:lpstr>
      <vt:lpstr>Helvetica Neue Light</vt:lpstr>
      <vt:lpstr>Helvetica Neue Medium</vt:lpstr>
      <vt:lpstr>Impact</vt:lpstr>
      <vt:lpstr>Iowan Old Style</vt:lpstr>
      <vt:lpstr>STIXGeneral</vt:lpstr>
      <vt:lpstr>Symbol</vt:lpstr>
      <vt:lpstr>Zapf Dingbats</vt:lpstr>
      <vt:lpstr>New_Template9</vt:lpstr>
      <vt:lpstr>Background - The VAMPIRES Instrument</vt:lpstr>
      <vt:lpstr>SCIENCE CASE: Imaging the inner region of proto-planetary disks at solar-system scales</vt:lpstr>
      <vt:lpstr>SCIENCE CASE: Imaging the inner mass-loss region of evolved stars</vt:lpstr>
      <vt:lpstr>Nuts and bolts: VAMPIRES within SCExAO</vt:lpstr>
      <vt:lpstr>PowerPoint Presentation</vt:lpstr>
      <vt:lpstr>PowerPoint Presentation</vt:lpstr>
      <vt:lpstr>Diffraction limited imaging through atmosphere: One method: Non-Redundant Masking</vt:lpstr>
      <vt:lpstr>Power spectrum example: annulus</vt:lpstr>
      <vt:lpstr>Differential calibration - in an ideal world…</vt:lpstr>
      <vt:lpstr>Differential calibration - triple layer switching!</vt:lpstr>
      <vt:lpstr>Differential calibration - triple layer switching!</vt:lpstr>
      <vt:lpstr>Differential calibration - triple layer switching!</vt:lpstr>
      <vt:lpstr>Differential calibration - triple layer switching!</vt:lpstr>
      <vt:lpstr>Necessary Technical note…</vt:lpstr>
      <vt:lpstr>NRM mode CALIBRATION PERFORMANCE</vt:lpstr>
      <vt:lpstr>NRM-MODE example Science-RESULT</vt:lpstr>
      <vt:lpstr>NRM-MODE example Science-RESULT</vt:lpstr>
      <vt:lpstr>Imaging/PDI mode</vt:lpstr>
      <vt:lpstr>Imaging/PDI mode</vt:lpstr>
      <vt:lpstr>IMAGING-MODE example Science-RESULT</vt:lpstr>
      <vt:lpstr>IMAGING-MODE example Science-RESULT</vt:lpstr>
      <vt:lpstr>IMAGING-MODE example Science-RESULT</vt:lpstr>
      <vt:lpstr>IMAGING-MODE example Science-RESULT</vt:lpstr>
      <vt:lpstr>IMAGING-MODE example Science-RESULT</vt:lpstr>
      <vt:lpstr>IMAGING-MODE example Science-RESULT</vt:lpstr>
      <vt:lpstr>IMAGING-MODE example Science-RESULT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- The VAMPIRES Instrument</dc:title>
  <cp:lastModifiedBy>Barnaby Norris</cp:lastModifiedBy>
  <cp:revision>2</cp:revision>
  <dcterms:modified xsi:type="dcterms:W3CDTF">2018-08-10T02:52:20Z</dcterms:modified>
</cp:coreProperties>
</file>